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336" r:id="rId4"/>
    <p:sldId id="290" r:id="rId5"/>
    <p:sldId id="259" r:id="rId6"/>
    <p:sldId id="291" r:id="rId7"/>
    <p:sldId id="300" r:id="rId8"/>
    <p:sldId id="301" r:id="rId9"/>
    <p:sldId id="337" r:id="rId10"/>
    <p:sldId id="270" r:id="rId11"/>
    <p:sldId id="271" r:id="rId12"/>
    <p:sldId id="272" r:id="rId13"/>
    <p:sldId id="365" r:id="rId14"/>
    <p:sldId id="366" r:id="rId15"/>
    <p:sldId id="368" r:id="rId16"/>
    <p:sldId id="369" r:id="rId17"/>
    <p:sldId id="370" r:id="rId18"/>
    <p:sldId id="371" r:id="rId19"/>
    <p:sldId id="372" r:id="rId20"/>
    <p:sldId id="276" r:id="rId21"/>
    <p:sldId id="277" r:id="rId22"/>
    <p:sldId id="278" r:id="rId23"/>
    <p:sldId id="280" r:id="rId24"/>
    <p:sldId id="281" r:id="rId25"/>
    <p:sldId id="339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53" r:id="rId34"/>
    <p:sldId id="361" r:id="rId35"/>
    <p:sldId id="363" r:id="rId36"/>
    <p:sldId id="348" r:id="rId37"/>
    <p:sldId id="364" r:id="rId38"/>
    <p:sldId id="350" r:id="rId39"/>
    <p:sldId id="352" r:id="rId40"/>
    <p:sldId id="326" r:id="rId41"/>
    <p:sldId id="320" r:id="rId42"/>
    <p:sldId id="321" r:id="rId43"/>
    <p:sldId id="323" r:id="rId44"/>
    <p:sldId id="324" r:id="rId45"/>
    <p:sldId id="342" r:id="rId46"/>
    <p:sldId id="345" r:id="rId47"/>
    <p:sldId id="302" r:id="rId48"/>
    <p:sldId id="304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86118" autoAdjust="0"/>
  </p:normalViewPr>
  <p:slideViewPr>
    <p:cSldViewPr snapToGrid="0" snapToObjects="1">
      <p:cViewPr>
        <p:scale>
          <a:sx n="190" d="100"/>
          <a:sy n="190" d="100"/>
        </p:scale>
        <p:origin x="2096" y="5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4F847-4CE1-479F-81A5-BE8498F3B53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1A17FE-48AA-4C8D-AB7B-D5549F52867C}">
      <dgm:prSet phldrT="[Text]" custT="1"/>
      <dgm:spPr/>
      <dgm:t>
        <a:bodyPr/>
        <a:lstStyle/>
        <a:p>
          <a:r>
            <a:rPr lang="en-GB" sz="1800" dirty="0" smtClean="0">
              <a:latin typeface="Calibri" pitchFamily="34" charset="0"/>
            </a:rPr>
            <a:t>Capture </a:t>
          </a:r>
          <a:br>
            <a:rPr lang="en-GB" sz="1800" dirty="0" smtClean="0">
              <a:latin typeface="Calibri" pitchFamily="34" charset="0"/>
            </a:rPr>
          </a:br>
          <a:r>
            <a:rPr lang="en-GB" sz="1100" dirty="0" smtClean="0">
              <a:latin typeface="Calibri" pitchFamily="34" charset="0"/>
            </a:rPr>
            <a:t>Resource audit</a:t>
          </a:r>
          <a:endParaRPr lang="en-GB" sz="700" dirty="0">
            <a:latin typeface="Calibri" pitchFamily="34" charset="0"/>
          </a:endParaRPr>
        </a:p>
      </dgm:t>
    </dgm:pt>
    <dgm:pt modelId="{7CE0F3B2-3288-4FD0-A17E-2C0832D4A9A5}" type="parTrans" cxnId="{34594BD9-40CB-44B9-8A29-1810B4FEF444}">
      <dgm:prSet/>
      <dgm:spPr/>
      <dgm:t>
        <a:bodyPr/>
        <a:lstStyle/>
        <a:p>
          <a:endParaRPr lang="en-GB"/>
        </a:p>
      </dgm:t>
    </dgm:pt>
    <dgm:pt modelId="{8535BA07-E01E-4CEF-8808-E3CA4C2FAB02}" type="sibTrans" cxnId="{34594BD9-40CB-44B9-8A29-1810B4FEF444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60AFE6B1-82C1-4362-9357-B434D6317652}">
      <dgm:prSet phldrT="[Text]" custT="1"/>
      <dgm:spPr/>
      <dgm:t>
        <a:bodyPr/>
        <a:lstStyle/>
        <a:p>
          <a:r>
            <a:rPr lang="en-GB" sz="1800" dirty="0" smtClean="0">
              <a:latin typeface="Calibri" pitchFamily="34" charset="0"/>
            </a:rPr>
            <a:t>Create </a:t>
          </a:r>
          <a:r>
            <a:rPr lang="en-GB" sz="1100" dirty="0" smtClean="0">
              <a:latin typeface="Calibri" pitchFamily="34" charset="0"/>
            </a:rPr>
            <a:t>Storyboard, a</a:t>
          </a:r>
          <a:r>
            <a:rPr lang="en-GB" sz="1000" dirty="0" smtClean="0">
              <a:latin typeface="Calibri" pitchFamily="34" charset="0"/>
            </a:rPr>
            <a:t>ctivities, content, artefacts, pathways</a:t>
          </a:r>
          <a:endParaRPr lang="en-GB" sz="1000" dirty="0">
            <a:latin typeface="Calibri" pitchFamily="34" charset="0"/>
          </a:endParaRPr>
        </a:p>
      </dgm:t>
    </dgm:pt>
    <dgm:pt modelId="{41CC7199-47A3-4522-8944-627E7D5E8DF6}" type="parTrans" cxnId="{C03378ED-A342-459C-A0AA-9142CFB56148}">
      <dgm:prSet/>
      <dgm:spPr/>
      <dgm:t>
        <a:bodyPr/>
        <a:lstStyle/>
        <a:p>
          <a:endParaRPr lang="en-GB"/>
        </a:p>
      </dgm:t>
    </dgm:pt>
    <dgm:pt modelId="{6F6B775A-D0D7-4507-BB79-96C61BF47F9E}" type="sibTrans" cxnId="{C03378ED-A342-459C-A0AA-9142CFB56148}">
      <dgm:prSet/>
      <dgm:spPr/>
      <dgm:t>
        <a:bodyPr/>
        <a:lstStyle/>
        <a:p>
          <a:endParaRPr lang="en-GB"/>
        </a:p>
      </dgm:t>
    </dgm:pt>
    <dgm:pt modelId="{2FB27BCC-4679-4D5E-929B-DC6F94E8926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 smtClean="0">
              <a:latin typeface="Calibri" pitchFamily="34" charset="0"/>
            </a:rPr>
            <a:t>Communicate</a:t>
          </a:r>
          <a:br>
            <a:rPr lang="en-GB" sz="1600" dirty="0" smtClean="0">
              <a:latin typeface="Calibri" pitchFamily="34" charset="0"/>
            </a:rPr>
          </a:br>
          <a:r>
            <a:rPr lang="en-GB" sz="1000" dirty="0" smtClean="0">
              <a:latin typeface="Calibri" pitchFamily="34" charset="0"/>
            </a:rPr>
            <a:t>Synchronously and asynchronously</a:t>
          </a:r>
          <a:endParaRPr lang="en-GB" sz="800" dirty="0">
            <a:latin typeface="Calibri" pitchFamily="34" charset="0"/>
          </a:endParaRPr>
        </a:p>
      </dgm:t>
    </dgm:pt>
    <dgm:pt modelId="{4F887577-7339-4623-AC26-3E8B5F452FF3}" type="parTrans" cxnId="{A95F856D-927D-4FF8-923F-40DC427F6AD7}">
      <dgm:prSet/>
      <dgm:spPr/>
      <dgm:t>
        <a:bodyPr/>
        <a:lstStyle/>
        <a:p>
          <a:endParaRPr lang="en-GB"/>
        </a:p>
      </dgm:t>
    </dgm:pt>
    <dgm:pt modelId="{37657B68-CEDB-4A00-B170-5EB781F5072E}" type="sibTrans" cxnId="{A95F856D-927D-4FF8-923F-40DC427F6AD7}">
      <dgm:prSet/>
      <dgm:spPr/>
      <dgm:t>
        <a:bodyPr/>
        <a:lstStyle/>
        <a:p>
          <a:endParaRPr lang="en-GB"/>
        </a:p>
      </dgm:t>
    </dgm:pt>
    <dgm:pt modelId="{CC5D7A43-90FF-43D4-98B0-282FBD4977A8}">
      <dgm:prSet phldrT="[Text]" custT="1"/>
      <dgm:spPr/>
      <dgm:t>
        <a:bodyPr/>
        <a:lstStyle/>
        <a:p>
          <a:r>
            <a:rPr lang="en-GB" sz="1600" dirty="0" smtClean="0">
              <a:latin typeface="Calibri" pitchFamily="34" charset="0"/>
            </a:rPr>
            <a:t>Collaborate</a:t>
          </a:r>
          <a:br>
            <a:rPr lang="en-GB" sz="1600" dirty="0" smtClean="0">
              <a:latin typeface="Calibri" pitchFamily="34" charset="0"/>
            </a:rPr>
          </a:br>
          <a:r>
            <a:rPr lang="en-GB" sz="1000" dirty="0" smtClean="0">
              <a:latin typeface="Calibri" pitchFamily="34" charset="0"/>
            </a:rPr>
            <a:t>Improve the design with others</a:t>
          </a:r>
          <a:endParaRPr lang="en-GB" sz="1000" dirty="0">
            <a:latin typeface="Calibri" pitchFamily="34" charset="0"/>
          </a:endParaRPr>
        </a:p>
      </dgm:t>
    </dgm:pt>
    <dgm:pt modelId="{0C3B1ACD-84E9-47E6-8064-F0E466F9626E}" type="parTrans" cxnId="{544E2940-94DB-4D2F-BC81-AE76D16FD6EE}">
      <dgm:prSet/>
      <dgm:spPr/>
      <dgm:t>
        <a:bodyPr/>
        <a:lstStyle/>
        <a:p>
          <a:endParaRPr lang="en-GB"/>
        </a:p>
      </dgm:t>
    </dgm:pt>
    <dgm:pt modelId="{6AAF9370-6482-4F08-A2CE-25B5868BF02A}" type="sibTrans" cxnId="{544E2940-94DB-4D2F-BC81-AE76D16FD6EE}">
      <dgm:prSet/>
      <dgm:spPr/>
      <dgm:t>
        <a:bodyPr/>
        <a:lstStyle/>
        <a:p>
          <a:endParaRPr lang="en-GB"/>
        </a:p>
      </dgm:t>
    </dgm:pt>
    <dgm:pt modelId="{C81DCE0E-8649-49DC-924F-59986997D60C}">
      <dgm:prSet phldrT="[Text]" custT="1"/>
      <dgm:spPr/>
      <dgm:t>
        <a:bodyPr/>
        <a:lstStyle/>
        <a:p>
          <a:r>
            <a:rPr lang="en-GB" sz="1600" dirty="0" smtClean="0">
              <a:latin typeface="Calibri" pitchFamily="34" charset="0"/>
            </a:rPr>
            <a:t>Consider</a:t>
          </a:r>
          <a:br>
            <a:rPr lang="en-GB" sz="1600" dirty="0" smtClean="0">
              <a:latin typeface="Calibri" pitchFamily="34" charset="0"/>
            </a:rPr>
          </a:br>
          <a:r>
            <a:rPr lang="en-GB" sz="1050" dirty="0" smtClean="0">
              <a:latin typeface="Calibri" pitchFamily="34" charset="0"/>
            </a:rPr>
            <a:t>Reflect, pilot, enhance</a:t>
          </a:r>
          <a:endParaRPr lang="en-GB" sz="1050" dirty="0">
            <a:latin typeface="Calibri" pitchFamily="34" charset="0"/>
          </a:endParaRPr>
        </a:p>
      </dgm:t>
    </dgm:pt>
    <dgm:pt modelId="{712E228B-E6C6-45CF-AEEF-DC3944D2EDDC}" type="parTrans" cxnId="{44D8F3F3-A7AD-4376-B442-722515BF6994}">
      <dgm:prSet/>
      <dgm:spPr/>
      <dgm:t>
        <a:bodyPr/>
        <a:lstStyle/>
        <a:p>
          <a:endParaRPr lang="en-GB"/>
        </a:p>
      </dgm:t>
    </dgm:pt>
    <dgm:pt modelId="{677CB5D6-FA76-4E72-AE87-B901F0354AB6}" type="sibTrans" cxnId="{44D8F3F3-A7AD-4376-B442-722515BF6994}">
      <dgm:prSet/>
      <dgm:spPr/>
      <dgm:t>
        <a:bodyPr/>
        <a:lstStyle/>
        <a:p>
          <a:endParaRPr lang="en-GB"/>
        </a:p>
      </dgm:t>
    </dgm:pt>
    <dgm:pt modelId="{E4C30687-961D-4EE8-9691-52CB223D2719}" type="pres">
      <dgm:prSet presAssocID="{6854F847-4CE1-479F-81A5-BE8498F3B5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7E0B05-EBA6-416A-847C-3348881E79BA}" type="pres">
      <dgm:prSet presAssocID="{CF1A17FE-48AA-4C8D-AB7B-D5549F52867C}" presName="node" presStyleLbl="node1" presStyleIdx="0" presStyleCnt="5" custScaleX="97131" custScaleY="85653" custRadScaleRad="98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5C2A7-19E9-4D43-9E2B-585B1B90377F}" type="pres">
      <dgm:prSet presAssocID="{CF1A17FE-48AA-4C8D-AB7B-D5549F52867C}" presName="spNode" presStyleCnt="0"/>
      <dgm:spPr/>
    </dgm:pt>
    <dgm:pt modelId="{9D3002BD-B9E0-49C4-ADF6-BB5ED96AC723}" type="pres">
      <dgm:prSet presAssocID="{8535BA07-E01E-4CEF-8808-E3CA4C2FAB02}" presName="sibTrans" presStyleLbl="sibTrans1D1" presStyleIdx="0" presStyleCnt="5"/>
      <dgm:spPr/>
      <dgm:t>
        <a:bodyPr/>
        <a:lstStyle/>
        <a:p>
          <a:endParaRPr lang="en-GB"/>
        </a:p>
      </dgm:t>
    </dgm:pt>
    <dgm:pt modelId="{206890F9-D752-4B61-82F3-82A8AA2CD3AB}" type="pres">
      <dgm:prSet presAssocID="{60AFE6B1-82C1-4362-9357-B434D6317652}" presName="node" presStyleLbl="node1" presStyleIdx="1" presStyleCnt="5" custScaleY="90577" custRadScaleRad="100918" custRadScaleInc="59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E1695E-3BE6-411F-A568-D1FE81E993A5}" type="pres">
      <dgm:prSet presAssocID="{60AFE6B1-82C1-4362-9357-B434D6317652}" presName="spNode" presStyleCnt="0"/>
      <dgm:spPr/>
    </dgm:pt>
    <dgm:pt modelId="{1AC1A918-CE88-4F01-BF5A-7433CEAEB3C2}" type="pres">
      <dgm:prSet presAssocID="{6F6B775A-D0D7-4507-BB79-96C61BF47F9E}" presName="sibTrans" presStyleLbl="sibTrans1D1" presStyleIdx="1" presStyleCnt="5"/>
      <dgm:spPr/>
      <dgm:t>
        <a:bodyPr/>
        <a:lstStyle/>
        <a:p>
          <a:endParaRPr lang="en-GB"/>
        </a:p>
      </dgm:t>
    </dgm:pt>
    <dgm:pt modelId="{2AC1E47D-47D1-411A-8F66-E7AC591412A3}" type="pres">
      <dgm:prSet presAssocID="{2FB27BCC-4679-4D5E-929B-DC6F94E89268}" presName="node" presStyleLbl="node1" presStyleIdx="2" presStyleCnt="5" custScaleX="110473" custScaleY="83404" custRadScaleRad="98418" custRadScaleInc="-72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42F4F-097C-487D-8FEB-53BD83F26B47}" type="pres">
      <dgm:prSet presAssocID="{2FB27BCC-4679-4D5E-929B-DC6F94E89268}" presName="spNode" presStyleCnt="0"/>
      <dgm:spPr/>
    </dgm:pt>
    <dgm:pt modelId="{541CB083-40A5-4167-A8AA-A1C9238FDA6A}" type="pres">
      <dgm:prSet presAssocID="{37657B68-CEDB-4A00-B170-5EB781F5072E}" presName="sibTrans" presStyleLbl="sibTrans1D1" presStyleIdx="2" presStyleCnt="5"/>
      <dgm:spPr/>
      <dgm:t>
        <a:bodyPr/>
        <a:lstStyle/>
        <a:p>
          <a:endParaRPr lang="en-GB"/>
        </a:p>
      </dgm:t>
    </dgm:pt>
    <dgm:pt modelId="{1B3B102F-F5D4-436B-8482-828284C11267}" type="pres">
      <dgm:prSet presAssocID="{CC5D7A43-90FF-43D4-98B0-282FBD4977A8}" presName="node" presStyleLbl="node1" presStyleIdx="3" presStyleCnt="5" custScaleX="108287" custScaleY="82563" custRadScaleRad="94440" custRadScaleInc="51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90AFED-4695-4271-98F2-29F08543DBA4}" type="pres">
      <dgm:prSet presAssocID="{CC5D7A43-90FF-43D4-98B0-282FBD4977A8}" presName="spNode" presStyleCnt="0"/>
      <dgm:spPr/>
    </dgm:pt>
    <dgm:pt modelId="{72F37D5A-6405-44CA-B6AF-CFE5B9F36F88}" type="pres">
      <dgm:prSet presAssocID="{6AAF9370-6482-4F08-A2CE-25B5868BF02A}" presName="sibTrans" presStyleLbl="sibTrans1D1" presStyleIdx="3" presStyleCnt="5"/>
      <dgm:spPr/>
      <dgm:t>
        <a:bodyPr/>
        <a:lstStyle/>
        <a:p>
          <a:endParaRPr lang="en-GB"/>
        </a:p>
      </dgm:t>
    </dgm:pt>
    <dgm:pt modelId="{B79EAA30-2886-407C-A651-E810A045CAFF}" type="pres">
      <dgm:prSet presAssocID="{C81DCE0E-8649-49DC-924F-59986997D60C}" presName="node" presStyleLbl="node1" presStyleIdx="4" presStyleCnt="5" custScaleX="105051" custScaleY="90701" custRadScaleRad="97532" custRadScaleInc="1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9A0108-D1F6-4950-9C92-1F166AC39B7F}" type="pres">
      <dgm:prSet presAssocID="{C81DCE0E-8649-49DC-924F-59986997D60C}" presName="spNode" presStyleCnt="0"/>
      <dgm:spPr/>
    </dgm:pt>
    <dgm:pt modelId="{C2862AB7-51E4-4411-B5D8-52406CA5E2EA}" type="pres">
      <dgm:prSet presAssocID="{677CB5D6-FA76-4E72-AE87-B901F0354AB6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9C90C3E0-FB3A-CF49-B93D-346A382F84E0}" type="presOf" srcId="{8535BA07-E01E-4CEF-8808-E3CA4C2FAB02}" destId="{9D3002BD-B9E0-49C4-ADF6-BB5ED96AC723}" srcOrd="0" destOrd="0" presId="urn:microsoft.com/office/officeart/2005/8/layout/cycle6"/>
    <dgm:cxn modelId="{BDCE7EFF-D754-AD41-822F-4BD374329092}" type="presOf" srcId="{6F6B775A-D0D7-4507-BB79-96C61BF47F9E}" destId="{1AC1A918-CE88-4F01-BF5A-7433CEAEB3C2}" srcOrd="0" destOrd="0" presId="urn:microsoft.com/office/officeart/2005/8/layout/cycle6"/>
    <dgm:cxn modelId="{16AF61F9-9106-E749-829E-2EF341FE6111}" type="presOf" srcId="{2FB27BCC-4679-4D5E-929B-DC6F94E89268}" destId="{2AC1E47D-47D1-411A-8F66-E7AC591412A3}" srcOrd="0" destOrd="0" presId="urn:microsoft.com/office/officeart/2005/8/layout/cycle6"/>
    <dgm:cxn modelId="{9585743C-70ED-FA4B-81B5-88AF72235490}" type="presOf" srcId="{60AFE6B1-82C1-4362-9357-B434D6317652}" destId="{206890F9-D752-4B61-82F3-82A8AA2CD3AB}" srcOrd="0" destOrd="0" presId="urn:microsoft.com/office/officeart/2005/8/layout/cycle6"/>
    <dgm:cxn modelId="{C03378ED-A342-459C-A0AA-9142CFB56148}" srcId="{6854F847-4CE1-479F-81A5-BE8498F3B532}" destId="{60AFE6B1-82C1-4362-9357-B434D6317652}" srcOrd="1" destOrd="0" parTransId="{41CC7199-47A3-4522-8944-627E7D5E8DF6}" sibTransId="{6F6B775A-D0D7-4507-BB79-96C61BF47F9E}"/>
    <dgm:cxn modelId="{24F4B7E5-3F2F-DE45-AA9A-E1CCC0D4E11A}" type="presOf" srcId="{6AAF9370-6482-4F08-A2CE-25B5868BF02A}" destId="{72F37D5A-6405-44CA-B6AF-CFE5B9F36F88}" srcOrd="0" destOrd="0" presId="urn:microsoft.com/office/officeart/2005/8/layout/cycle6"/>
    <dgm:cxn modelId="{BA166568-0BEB-C246-8319-D71CF83D89EC}" type="presOf" srcId="{CC5D7A43-90FF-43D4-98B0-282FBD4977A8}" destId="{1B3B102F-F5D4-436B-8482-828284C11267}" srcOrd="0" destOrd="0" presId="urn:microsoft.com/office/officeart/2005/8/layout/cycle6"/>
    <dgm:cxn modelId="{333B2024-FE78-2243-BC58-B55C9FAB6C98}" type="presOf" srcId="{37657B68-CEDB-4A00-B170-5EB781F5072E}" destId="{541CB083-40A5-4167-A8AA-A1C9238FDA6A}" srcOrd="0" destOrd="0" presId="urn:microsoft.com/office/officeart/2005/8/layout/cycle6"/>
    <dgm:cxn modelId="{A8348CF7-9999-CD4E-997B-62196C2BC70D}" type="presOf" srcId="{677CB5D6-FA76-4E72-AE87-B901F0354AB6}" destId="{C2862AB7-51E4-4411-B5D8-52406CA5E2EA}" srcOrd="0" destOrd="0" presId="urn:microsoft.com/office/officeart/2005/8/layout/cycle6"/>
    <dgm:cxn modelId="{44D8F3F3-A7AD-4376-B442-722515BF6994}" srcId="{6854F847-4CE1-479F-81A5-BE8498F3B532}" destId="{C81DCE0E-8649-49DC-924F-59986997D60C}" srcOrd="4" destOrd="0" parTransId="{712E228B-E6C6-45CF-AEEF-DC3944D2EDDC}" sibTransId="{677CB5D6-FA76-4E72-AE87-B901F0354AB6}"/>
    <dgm:cxn modelId="{544E2940-94DB-4D2F-BC81-AE76D16FD6EE}" srcId="{6854F847-4CE1-479F-81A5-BE8498F3B532}" destId="{CC5D7A43-90FF-43D4-98B0-282FBD4977A8}" srcOrd="3" destOrd="0" parTransId="{0C3B1ACD-84E9-47E6-8064-F0E466F9626E}" sibTransId="{6AAF9370-6482-4F08-A2CE-25B5868BF02A}"/>
    <dgm:cxn modelId="{5D9290AA-4954-3A4A-B89F-C292AFA4ED30}" type="presOf" srcId="{C81DCE0E-8649-49DC-924F-59986997D60C}" destId="{B79EAA30-2886-407C-A651-E810A045CAFF}" srcOrd="0" destOrd="0" presId="urn:microsoft.com/office/officeart/2005/8/layout/cycle6"/>
    <dgm:cxn modelId="{1B909A62-872D-2141-BB05-860137461017}" type="presOf" srcId="{6854F847-4CE1-479F-81A5-BE8498F3B532}" destId="{E4C30687-961D-4EE8-9691-52CB223D2719}" srcOrd="0" destOrd="0" presId="urn:microsoft.com/office/officeart/2005/8/layout/cycle6"/>
    <dgm:cxn modelId="{A95F856D-927D-4FF8-923F-40DC427F6AD7}" srcId="{6854F847-4CE1-479F-81A5-BE8498F3B532}" destId="{2FB27BCC-4679-4D5E-929B-DC6F94E89268}" srcOrd="2" destOrd="0" parTransId="{4F887577-7339-4623-AC26-3E8B5F452FF3}" sibTransId="{37657B68-CEDB-4A00-B170-5EB781F5072E}"/>
    <dgm:cxn modelId="{34594BD9-40CB-44B9-8A29-1810B4FEF444}" srcId="{6854F847-4CE1-479F-81A5-BE8498F3B532}" destId="{CF1A17FE-48AA-4C8D-AB7B-D5549F52867C}" srcOrd="0" destOrd="0" parTransId="{7CE0F3B2-3288-4FD0-A17E-2C0832D4A9A5}" sibTransId="{8535BA07-E01E-4CEF-8808-E3CA4C2FAB02}"/>
    <dgm:cxn modelId="{F1F6AC79-B188-F643-8C8C-C5C187867D11}" type="presOf" srcId="{CF1A17FE-48AA-4C8D-AB7B-D5549F52867C}" destId="{237E0B05-EBA6-416A-847C-3348881E79BA}" srcOrd="0" destOrd="0" presId="urn:microsoft.com/office/officeart/2005/8/layout/cycle6"/>
    <dgm:cxn modelId="{16CC5571-7D61-7E45-893D-6D0D885D0058}" type="presParOf" srcId="{E4C30687-961D-4EE8-9691-52CB223D2719}" destId="{237E0B05-EBA6-416A-847C-3348881E79BA}" srcOrd="0" destOrd="0" presId="urn:microsoft.com/office/officeart/2005/8/layout/cycle6"/>
    <dgm:cxn modelId="{D3F2B010-F404-B44D-AA36-29764AAD3476}" type="presParOf" srcId="{E4C30687-961D-4EE8-9691-52CB223D2719}" destId="{5A65C2A7-19E9-4D43-9E2B-585B1B90377F}" srcOrd="1" destOrd="0" presId="urn:microsoft.com/office/officeart/2005/8/layout/cycle6"/>
    <dgm:cxn modelId="{1F8BC156-BC7A-0B40-AC51-01E1F90832B6}" type="presParOf" srcId="{E4C30687-961D-4EE8-9691-52CB223D2719}" destId="{9D3002BD-B9E0-49C4-ADF6-BB5ED96AC723}" srcOrd="2" destOrd="0" presId="urn:microsoft.com/office/officeart/2005/8/layout/cycle6"/>
    <dgm:cxn modelId="{2A361221-4E25-9646-9BA9-B2D96E80D330}" type="presParOf" srcId="{E4C30687-961D-4EE8-9691-52CB223D2719}" destId="{206890F9-D752-4B61-82F3-82A8AA2CD3AB}" srcOrd="3" destOrd="0" presId="urn:microsoft.com/office/officeart/2005/8/layout/cycle6"/>
    <dgm:cxn modelId="{0EE30E35-721B-494B-9C9E-56977C38841D}" type="presParOf" srcId="{E4C30687-961D-4EE8-9691-52CB223D2719}" destId="{DAE1695E-3BE6-411F-A568-D1FE81E993A5}" srcOrd="4" destOrd="0" presId="urn:microsoft.com/office/officeart/2005/8/layout/cycle6"/>
    <dgm:cxn modelId="{D40362AA-5D80-B345-92B2-B76E141BAE07}" type="presParOf" srcId="{E4C30687-961D-4EE8-9691-52CB223D2719}" destId="{1AC1A918-CE88-4F01-BF5A-7433CEAEB3C2}" srcOrd="5" destOrd="0" presId="urn:microsoft.com/office/officeart/2005/8/layout/cycle6"/>
    <dgm:cxn modelId="{44141BB3-2ECD-8D47-A137-898F7BF591FD}" type="presParOf" srcId="{E4C30687-961D-4EE8-9691-52CB223D2719}" destId="{2AC1E47D-47D1-411A-8F66-E7AC591412A3}" srcOrd="6" destOrd="0" presId="urn:microsoft.com/office/officeart/2005/8/layout/cycle6"/>
    <dgm:cxn modelId="{0E05C88B-87F7-E54D-86F4-6959DE34557C}" type="presParOf" srcId="{E4C30687-961D-4EE8-9691-52CB223D2719}" destId="{63742F4F-097C-487D-8FEB-53BD83F26B47}" srcOrd="7" destOrd="0" presId="urn:microsoft.com/office/officeart/2005/8/layout/cycle6"/>
    <dgm:cxn modelId="{6C3C82FE-4DF8-6649-8A60-CB09CDB864E0}" type="presParOf" srcId="{E4C30687-961D-4EE8-9691-52CB223D2719}" destId="{541CB083-40A5-4167-A8AA-A1C9238FDA6A}" srcOrd="8" destOrd="0" presId="urn:microsoft.com/office/officeart/2005/8/layout/cycle6"/>
    <dgm:cxn modelId="{B649AECB-2AEC-3D49-BDB6-3AC30E0DB1E6}" type="presParOf" srcId="{E4C30687-961D-4EE8-9691-52CB223D2719}" destId="{1B3B102F-F5D4-436B-8482-828284C11267}" srcOrd="9" destOrd="0" presId="urn:microsoft.com/office/officeart/2005/8/layout/cycle6"/>
    <dgm:cxn modelId="{27390E3D-E601-4A4C-8EAF-EF5E26F84868}" type="presParOf" srcId="{E4C30687-961D-4EE8-9691-52CB223D2719}" destId="{FE90AFED-4695-4271-98F2-29F08543DBA4}" srcOrd="10" destOrd="0" presId="urn:microsoft.com/office/officeart/2005/8/layout/cycle6"/>
    <dgm:cxn modelId="{A928B18C-4A53-8A47-B33F-78BABB693BDF}" type="presParOf" srcId="{E4C30687-961D-4EE8-9691-52CB223D2719}" destId="{72F37D5A-6405-44CA-B6AF-CFE5B9F36F88}" srcOrd="11" destOrd="0" presId="urn:microsoft.com/office/officeart/2005/8/layout/cycle6"/>
    <dgm:cxn modelId="{90DF3781-95F3-704E-807C-94BFBCBC6EA7}" type="presParOf" srcId="{E4C30687-961D-4EE8-9691-52CB223D2719}" destId="{B79EAA30-2886-407C-A651-E810A045CAFF}" srcOrd="12" destOrd="0" presId="urn:microsoft.com/office/officeart/2005/8/layout/cycle6"/>
    <dgm:cxn modelId="{1A88771B-D2E7-274E-B2BE-0CB7476B2279}" type="presParOf" srcId="{E4C30687-961D-4EE8-9691-52CB223D2719}" destId="{539A0108-D1F6-4950-9C92-1F166AC39B7F}" srcOrd="13" destOrd="0" presId="urn:microsoft.com/office/officeart/2005/8/layout/cycle6"/>
    <dgm:cxn modelId="{BD8D10F6-8F05-8B4D-81CA-036907D89860}" type="presParOf" srcId="{E4C30687-961D-4EE8-9691-52CB223D2719}" destId="{C2862AB7-51E4-4411-B5D8-52406CA5E2E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7E0B05-EBA6-416A-847C-3348881E79BA}">
      <dsp:nvSpPr>
        <dsp:cNvPr id="0" name=""/>
        <dsp:cNvSpPr/>
      </dsp:nvSpPr>
      <dsp:spPr>
        <a:xfrm>
          <a:off x="2080867" y="68226"/>
          <a:ext cx="1399143" cy="801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itchFamily="34" charset="0"/>
            </a:rPr>
            <a:t>Capture </a:t>
          </a:r>
          <a:br>
            <a:rPr lang="en-GB" sz="1800" kern="1200" dirty="0" smtClean="0">
              <a:latin typeface="Calibri" pitchFamily="34" charset="0"/>
            </a:rPr>
          </a:br>
          <a:r>
            <a:rPr lang="en-GB" sz="1100" kern="1200" dirty="0" smtClean="0">
              <a:latin typeface="Calibri" pitchFamily="34" charset="0"/>
            </a:rPr>
            <a:t>Resource audit</a:t>
          </a:r>
          <a:endParaRPr lang="en-GB" sz="700" kern="1200" dirty="0">
            <a:latin typeface="Calibri" pitchFamily="34" charset="0"/>
          </a:endParaRPr>
        </a:p>
      </dsp:txBody>
      <dsp:txXfrm>
        <a:off x="2080867" y="68226"/>
        <a:ext cx="1399143" cy="801973"/>
      </dsp:txXfrm>
    </dsp:sp>
    <dsp:sp modelId="{9D3002BD-B9E0-49C4-ADF6-BB5ED96AC723}">
      <dsp:nvSpPr>
        <dsp:cNvPr id="0" name=""/>
        <dsp:cNvSpPr/>
      </dsp:nvSpPr>
      <dsp:spPr>
        <a:xfrm>
          <a:off x="963404" y="493466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2527722" y="118065"/>
              </a:moveTo>
              <a:arcTo wR="1873212" hR="1873212" stAng="17427056" swAng="21692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890F9-D752-4B61-82F3-82A8AA2CD3AB}">
      <dsp:nvSpPr>
        <dsp:cNvPr id="0" name=""/>
        <dsp:cNvSpPr/>
      </dsp:nvSpPr>
      <dsp:spPr>
        <a:xfrm>
          <a:off x="3872091" y="1345570"/>
          <a:ext cx="1440470" cy="848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itchFamily="34" charset="0"/>
            </a:rPr>
            <a:t>Create </a:t>
          </a:r>
          <a:r>
            <a:rPr lang="en-GB" sz="1100" kern="1200" dirty="0" smtClean="0">
              <a:latin typeface="Calibri" pitchFamily="34" charset="0"/>
            </a:rPr>
            <a:t>Storyboard, a</a:t>
          </a:r>
          <a:r>
            <a:rPr lang="en-GB" sz="1000" kern="1200" dirty="0" smtClean="0">
              <a:latin typeface="Calibri" pitchFamily="34" charset="0"/>
            </a:rPr>
            <a:t>ctivities, content, artefacts, pathways</a:t>
          </a:r>
          <a:endParaRPr lang="en-GB" sz="1000" kern="1200" dirty="0">
            <a:latin typeface="Calibri" pitchFamily="34" charset="0"/>
          </a:endParaRPr>
        </a:p>
      </dsp:txBody>
      <dsp:txXfrm>
        <a:off x="3872091" y="1345570"/>
        <a:ext cx="1440470" cy="848077"/>
      </dsp:txXfrm>
    </dsp:sp>
    <dsp:sp modelId="{1AC1A918-CE88-4F01-BF5A-7433CEAEB3C2}">
      <dsp:nvSpPr>
        <dsp:cNvPr id="0" name=""/>
        <dsp:cNvSpPr/>
      </dsp:nvSpPr>
      <dsp:spPr>
        <a:xfrm>
          <a:off x="920952" y="332592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3746421" y="1869503"/>
              </a:moveTo>
              <a:arcTo wR="1873212" hR="1873212" stAng="21593193" swAng="15330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1E47D-47D1-411A-8F66-E7AC591412A3}">
      <dsp:nvSpPr>
        <dsp:cNvPr id="0" name=""/>
        <dsp:cNvSpPr/>
      </dsp:nvSpPr>
      <dsp:spPr>
        <a:xfrm>
          <a:off x="3464472" y="3017996"/>
          <a:ext cx="1591330" cy="78091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Communicate</a:t>
          </a:r>
          <a:br>
            <a:rPr lang="en-GB" sz="1600" kern="1200" dirty="0" smtClean="0">
              <a:latin typeface="Calibri" pitchFamily="34" charset="0"/>
            </a:rPr>
          </a:br>
          <a:r>
            <a:rPr lang="en-GB" sz="1000" kern="1200" dirty="0" smtClean="0">
              <a:latin typeface="Calibri" pitchFamily="34" charset="0"/>
            </a:rPr>
            <a:t>Synchronously and asynchronously</a:t>
          </a:r>
          <a:endParaRPr lang="en-GB" sz="800" kern="1200" dirty="0">
            <a:latin typeface="Calibri" pitchFamily="34" charset="0"/>
          </a:endParaRPr>
        </a:p>
      </dsp:txBody>
      <dsp:txXfrm>
        <a:off x="3464472" y="3017996"/>
        <a:ext cx="1591330" cy="780916"/>
      </dsp:txXfrm>
    </dsp:sp>
    <dsp:sp modelId="{541CB083-40A5-4167-A8AA-A1C9238FDA6A}">
      <dsp:nvSpPr>
        <dsp:cNvPr id="0" name=""/>
        <dsp:cNvSpPr/>
      </dsp:nvSpPr>
      <dsp:spPr>
        <a:xfrm>
          <a:off x="974443" y="353428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2875375" y="3455804"/>
              </a:moveTo>
              <a:arcTo wR="1873212" hR="1873212" stAng="3459379" swAng="361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102F-F5D4-436B-8482-828284C11267}">
      <dsp:nvSpPr>
        <dsp:cNvPr id="0" name=""/>
        <dsp:cNvSpPr/>
      </dsp:nvSpPr>
      <dsp:spPr>
        <a:xfrm>
          <a:off x="680280" y="3099782"/>
          <a:ext cx="1559841" cy="773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Collaborate</a:t>
          </a:r>
          <a:br>
            <a:rPr lang="en-GB" sz="1600" kern="1200" dirty="0" smtClean="0">
              <a:latin typeface="Calibri" pitchFamily="34" charset="0"/>
            </a:rPr>
          </a:br>
          <a:r>
            <a:rPr lang="en-GB" sz="1000" kern="1200" dirty="0" smtClean="0">
              <a:latin typeface="Calibri" pitchFamily="34" charset="0"/>
            </a:rPr>
            <a:t>Improve the design with others</a:t>
          </a:r>
          <a:endParaRPr lang="en-GB" sz="1000" kern="1200" dirty="0">
            <a:latin typeface="Calibri" pitchFamily="34" charset="0"/>
          </a:endParaRPr>
        </a:p>
      </dsp:txBody>
      <dsp:txXfrm>
        <a:off x="680280" y="3099782"/>
        <a:ext cx="1559841" cy="773042"/>
      </dsp:txXfrm>
    </dsp:sp>
    <dsp:sp modelId="{72F37D5A-6405-44CA-B6AF-CFE5B9F36F88}">
      <dsp:nvSpPr>
        <dsp:cNvPr id="0" name=""/>
        <dsp:cNvSpPr/>
      </dsp:nvSpPr>
      <dsp:spPr>
        <a:xfrm>
          <a:off x="959725" y="312172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233605" y="2779090"/>
              </a:moveTo>
              <a:arcTo wR="1873212" hR="1873212" stAng="9064769" swAng="17739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EAA30-2886-407C-A651-E810A045CAFF}">
      <dsp:nvSpPr>
        <dsp:cNvPr id="0" name=""/>
        <dsp:cNvSpPr/>
      </dsp:nvSpPr>
      <dsp:spPr>
        <a:xfrm>
          <a:off x="290968" y="1305313"/>
          <a:ext cx="1513228" cy="849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Consider</a:t>
          </a:r>
          <a:br>
            <a:rPr lang="en-GB" sz="1600" kern="1200" dirty="0" smtClean="0">
              <a:latin typeface="Calibri" pitchFamily="34" charset="0"/>
            </a:rPr>
          </a:br>
          <a:r>
            <a:rPr lang="en-GB" sz="1050" kern="1200" dirty="0" smtClean="0">
              <a:latin typeface="Calibri" pitchFamily="34" charset="0"/>
            </a:rPr>
            <a:t>Reflect, pilot, enhance</a:t>
          </a:r>
          <a:endParaRPr lang="en-GB" sz="1050" kern="1200" dirty="0">
            <a:latin typeface="Calibri" pitchFamily="34" charset="0"/>
          </a:endParaRPr>
        </a:p>
      </dsp:txBody>
      <dsp:txXfrm>
        <a:off x="290968" y="1305313"/>
        <a:ext cx="1513228" cy="849238"/>
      </dsp:txXfrm>
    </dsp:sp>
    <dsp:sp modelId="{C2862AB7-51E4-4411-B5D8-52406CA5E2EA}">
      <dsp:nvSpPr>
        <dsp:cNvPr id="0" name=""/>
        <dsp:cNvSpPr/>
      </dsp:nvSpPr>
      <dsp:spPr>
        <a:xfrm>
          <a:off x="950527" y="453825"/>
          <a:ext cx="3746425" cy="3746425"/>
        </a:xfrm>
        <a:custGeom>
          <a:avLst/>
          <a:gdLst/>
          <a:ahLst/>
          <a:cxnLst/>
          <a:rect l="0" t="0" r="0" b="0"/>
          <a:pathLst>
            <a:path>
              <a:moveTo>
                <a:pt x="309108" y="842434"/>
              </a:moveTo>
              <a:arcTo wR="1873212" hR="1873212" stAng="12803145" swAng="19751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F9938-7266-AE46-86EF-38CE19B7FA24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EBBFE-2601-254E-99E5-4E24C6488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Gill San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4BFFA-4D38-B544-A6B8-599003098CC7}" type="slidenum">
              <a:rPr lang="en-US" smtClean="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pPr/>
              <a:t>6</a:t>
            </a:fld>
            <a:endParaRPr lang="en-US" smtClean="0">
              <a:latin typeface="Gill Sans" pitchFamily="-65" charset="0"/>
              <a:ea typeface="ヒラギノ角ゴ Pro W3" pitchFamily="-65" charset="-128"/>
              <a:cs typeface="ヒラギノ角ゴ Pro W3" pitchFamily="-65" charset="-128"/>
              <a:sym typeface="Gill Sans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0C49-1EB1-0B45-A4C6-0CA6E63CC885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hyperlink" Target="http://e4innovation.com/?p=520" TargetMode="Externa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oer-quality.org/publications/guide/roadmap/learners/" TargetMode="External"/><Relationship Id="rId3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ZQzsQkMFgHE" TargetMode="Externa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W3gMGqcZQc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hyperlink" Target="http://wikieducator.org/OER_university/Hom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2pu.org/en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Grainne.conole@le.ac.uk" TargetMode="External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lideshare.net/GrainneConole/conole-vienna-keynote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youtube.com/watch?v=sfEbMV295Kk&amp;feature=player_embedded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9c6W4CCU9M4" TargetMode="Externa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aX0-nqRmtos" TargetMode="Externa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38" y="990093"/>
            <a:ext cx="4886847" cy="1470025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ecologies and trajectories of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552" y="4083891"/>
            <a:ext cx="4699284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Gráinne Conole</a:t>
            </a:r>
          </a:p>
          <a:p>
            <a:r>
              <a:rPr lang="en-US" sz="4000" dirty="0" smtClean="0">
                <a:solidFill>
                  <a:srgbClr val="000090"/>
                </a:solidFill>
              </a:rPr>
              <a:t>University of Leicester </a:t>
            </a:r>
            <a:endParaRPr lang="en-US" sz="4000" dirty="0" smtClean="0">
              <a:solidFill>
                <a:srgbClr val="00009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October 2012</a:t>
            </a:r>
          </a:p>
          <a:p>
            <a:r>
              <a:rPr lang="en-GB" dirty="0" err="1" smtClean="0">
                <a:solidFill>
                  <a:srgbClr val="000090"/>
                </a:solidFill>
              </a:rPr>
              <a:t>InSuEdu</a:t>
            </a:r>
            <a:r>
              <a:rPr lang="en-GB" dirty="0" smtClean="0">
                <a:solidFill>
                  <a:srgbClr val="000090"/>
                </a:solidFill>
              </a:rPr>
              <a:t> conference</a:t>
            </a:r>
          </a:p>
          <a:p>
            <a:r>
              <a:rPr lang="en-GB" smtClean="0">
                <a:solidFill>
                  <a:srgbClr val="000090"/>
                </a:solidFill>
              </a:rPr>
              <a:t>Thessaloniki</a:t>
            </a:r>
            <a:r>
              <a:rPr lang="en-GB" dirty="0" smtClean="0">
                <a:solidFill>
                  <a:srgbClr val="000090"/>
                </a:solidFill>
              </a:rPr>
              <a:t>, Greece</a:t>
            </a:r>
            <a:endParaRPr lang="en-GB" dirty="0" smtClean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6580" y="4083891"/>
            <a:ext cx="2065949" cy="2334359"/>
            <a:chOff x="386580" y="4083891"/>
            <a:chExt cx="2065949" cy="2334359"/>
          </a:xfrm>
        </p:grpSpPr>
        <p:pic>
          <p:nvPicPr>
            <p:cNvPr id="7" name="Picture 6" descr="NT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580" y="4083891"/>
              <a:ext cx="1870198" cy="1752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1254" y="5771919"/>
              <a:ext cx="1871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National Teaching </a:t>
              </a:r>
            </a:p>
            <a:p>
              <a:pPr algn="ctr"/>
              <a:r>
                <a:rPr lang="en-US" dirty="0" smtClean="0"/>
                <a:t>Fellow 2012</a:t>
              </a:r>
              <a:endParaRPr lang="en-US" dirty="0"/>
            </a:p>
          </p:txBody>
        </p:sp>
      </p:grpSp>
      <p:pic>
        <p:nvPicPr>
          <p:cNvPr id="9" name="Picture 8" descr="gree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4" y="215240"/>
            <a:ext cx="2582266" cy="3457249"/>
          </a:xfrm>
          <a:prstGeom prst="rect">
            <a:avLst/>
          </a:prstGeom>
        </p:spPr>
      </p:pic>
      <p:pic>
        <p:nvPicPr>
          <p:cNvPr id="12" name="Picture 11" descr="greec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370" y="3145398"/>
            <a:ext cx="2596150" cy="347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Gill Sans" pitchFamily="-1" charset="0"/>
                <a:cs typeface="Gill Sans" pitchFamily="-1" charset="0"/>
              </a:rPr>
              <a:t>Teacher practices: paradoxes</a:t>
            </a:r>
            <a:br>
              <a:rPr lang="en-US" dirty="0" smtClean="0">
                <a:ea typeface="Gill Sans" pitchFamily="-1" charset="0"/>
                <a:cs typeface="Gill Sans" pitchFamily="-1" charset="0"/>
              </a:rPr>
            </a:br>
            <a:endParaRPr lang="en-US" dirty="0"/>
          </a:p>
        </p:txBody>
      </p:sp>
      <p:sp>
        <p:nvSpPr>
          <p:cNvPr id="31437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443209"/>
            <a:ext cx="5029200" cy="4318000"/>
          </a:xfrm>
        </p:spPr>
        <p:txBody>
          <a:bodyPr>
            <a:noAutofit/>
          </a:bodyPr>
          <a:lstStyle/>
          <a:p>
            <a:pPr marL="273050" indent="-273050" eaLnBrk="1" hangingPunct="1">
              <a:spcBef>
                <a:spcPct val="0"/>
              </a:spcBef>
              <a:buClr>
                <a:srgbClr val="727CA3"/>
              </a:buClr>
              <a:buFont typeface="Gill Sans MT" pitchFamily="-1" charset="0"/>
              <a:buChar char="•"/>
            </a:pP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Technologies</a:t>
            </a:r>
            <a:r>
              <a:rPr lang="en-US" dirty="0">
                <a:solidFill>
                  <a:srgbClr val="A40800"/>
                </a:solidFill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 </a:t>
            </a:r>
            <a:r>
              <a:rPr lang="en-US" dirty="0">
                <a:solidFill>
                  <a:srgbClr val="D90B00"/>
                </a:solidFill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not extensively </a:t>
            </a: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used (</a:t>
            </a:r>
            <a:r>
              <a:rPr lang="en-US" dirty="0" err="1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Molenda</a:t>
            </a: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)</a:t>
            </a:r>
            <a:endParaRPr lang="en-US" dirty="0">
              <a:latin typeface="Gill Sans MT" pitchFamily="-1" charset="0"/>
              <a:sym typeface="Gill Sans MT" pitchFamily="-1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rgbClr val="727CA3"/>
              </a:buClr>
              <a:buFont typeface="Gill Sans MT" pitchFamily="-1" charset="0"/>
              <a:buChar char="•"/>
            </a:pPr>
            <a:r>
              <a:rPr lang="en-US" dirty="0">
                <a:solidFill>
                  <a:srgbClr val="002D99"/>
                </a:solidFill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Lack of uptake</a:t>
            </a: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 of OER (</a:t>
            </a:r>
            <a:r>
              <a:rPr lang="en-US" dirty="0" err="1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McAndrew</a:t>
            </a: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 et al.)</a:t>
            </a:r>
            <a:endParaRPr lang="en-US" dirty="0">
              <a:latin typeface="Gill Sans MT" pitchFamily="-1" charset="0"/>
              <a:sym typeface="Gill Sans MT" pitchFamily="-1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rgbClr val="727CA3"/>
              </a:buClr>
              <a:buFont typeface="Gill Sans MT" pitchFamily="-1" charset="0"/>
              <a:buChar char="•"/>
            </a:pPr>
            <a:r>
              <a:rPr lang="en-US" dirty="0">
                <a:solidFill>
                  <a:srgbClr val="D90B00"/>
                </a:solidFill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Little use</a:t>
            </a: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 beyond early</a:t>
            </a:r>
            <a:r>
              <a:rPr lang="en-US" dirty="0" smtClean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 adopters </a:t>
            </a: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(Rogers)</a:t>
            </a:r>
            <a:endParaRPr lang="en-US" dirty="0">
              <a:latin typeface="Gill Sans MT" pitchFamily="-1" charset="0"/>
              <a:sym typeface="Gill Sans MT" pitchFamily="-1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rgbClr val="727CA3"/>
              </a:buClr>
              <a:buFont typeface="Gill Sans MT" pitchFamily="-1" charset="0"/>
              <a:buChar char="•"/>
            </a:pP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Despite rhetoric and funding </a:t>
            </a:r>
            <a:r>
              <a:rPr lang="en-US" dirty="0">
                <a:solidFill>
                  <a:srgbClr val="002D99"/>
                </a:solidFill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little evidence of transformation </a:t>
            </a:r>
            <a:r>
              <a:rPr lang="en-US" dirty="0"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(Cuban, Ehlers)</a:t>
            </a:r>
            <a:endParaRPr lang="en-US" dirty="0">
              <a:latin typeface="Gill Sans MT" pitchFamily="-1" charset="0"/>
              <a:sym typeface="Gill Sans MT" pitchFamily="-1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D889B2-F04F-EB44-9332-890D6708FF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143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0240" y="2412998"/>
            <a:ext cx="3076228" cy="23071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4373" name="Rectangle 3"/>
          <p:cNvSpPr>
            <a:spLocks/>
          </p:cNvSpPr>
          <p:nvPr/>
        </p:nvSpPr>
        <p:spPr bwMode="auto">
          <a:xfrm>
            <a:off x="6028270" y="4762494"/>
            <a:ext cx="2109001" cy="507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Gill Sans MT" pitchFamily="-1" charset="0"/>
                <a:ea typeface="Gill Sans MT" pitchFamily="-1" charset="0"/>
                <a:cs typeface="Gill Sans MT" pitchFamily="-1" charset="0"/>
                <a:sym typeface="Gill Sans MT" pitchFamily="-1" charset="0"/>
              </a:rPr>
              <a:t>Pandora’s box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Promise and reality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8521"/>
            <a:ext cx="3951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Social and participatory media offer new ways to communicate and collaborate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00597"/>
            <a:ext cx="349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Wealth of free resources and tools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9556" y="3927267"/>
            <a:ext cx="34237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Not fully exploited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9556" y="4923545"/>
            <a:ext cx="4930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Replicating bad pedagogy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556" y="6001659"/>
            <a:ext cx="4198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Lack of time and skills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2" name="Picture 11" descr="p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0" y="1315809"/>
            <a:ext cx="26035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708"/>
            <a:ext cx="8229600" cy="765175"/>
          </a:xfrm>
        </p:spPr>
        <p:txBody>
          <a:bodyPr/>
          <a:lstStyle/>
          <a:p>
            <a:r>
              <a:rPr lang="en-US" dirty="0" smtClean="0"/>
              <a:t>Learning Design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73113" y="1234929"/>
            <a:ext cx="7594600" cy="5156200"/>
            <a:chOff x="0" y="0"/>
            <a:chExt cx="4784" cy="324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0"/>
              <a:ext cx="4784" cy="3248"/>
              <a:chOff x="0" y="0"/>
              <a:chExt cx="4784" cy="3248"/>
            </a:xfrm>
          </p:grpSpPr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1621"/>
                <a:ext cx="478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utoShape 5"/>
              <p:cNvSpPr>
                <a:spLocks/>
              </p:cNvSpPr>
              <p:nvPr/>
            </p:nvSpPr>
            <p:spPr bwMode="auto">
              <a:xfrm>
                <a:off x="0" y="0"/>
                <a:ext cx="4784" cy="3248"/>
              </a:xfrm>
              <a:prstGeom prst="roundRect">
                <a:avLst>
                  <a:gd name="adj" fmla="val 15412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/>
              </p:cNvSpPr>
              <p:nvPr/>
            </p:nvSpPr>
            <p:spPr bwMode="auto">
              <a:xfrm>
                <a:off x="636" y="107"/>
                <a:ext cx="352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Shift from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belief-based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, </a:t>
                </a:r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implicit approaches to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design-based,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explicit approaches</a:t>
                </a:r>
              </a:p>
            </p:txBody>
          </p:sp>
        </p:grpSp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355" y="2371"/>
              <a:ext cx="389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Encourages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reflective,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scholarly practices</a:t>
              </a:r>
            </a:p>
            <a:p>
              <a:pPr algn="ctr"/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Promotes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sharing and discussion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223" y="1081"/>
              <a:ext cx="2374" cy="1176"/>
              <a:chOff x="0" y="0"/>
              <a:chExt cx="2373" cy="1176"/>
            </a:xfrm>
          </p:grpSpPr>
          <p:sp>
            <p:nvSpPr>
              <p:cNvPr id="8" name="AutoShape 9"/>
              <p:cNvSpPr>
                <a:spLocks/>
              </p:cNvSpPr>
              <p:nvPr/>
            </p:nvSpPr>
            <p:spPr bwMode="auto">
              <a:xfrm>
                <a:off x="0" y="0"/>
                <a:ext cx="2373" cy="1176"/>
              </a:xfrm>
              <a:prstGeom prst="roundRect">
                <a:avLst>
                  <a:gd name="adj" fmla="val 15426"/>
                </a:avLst>
              </a:prstGeom>
              <a:solidFill>
                <a:srgbClr val="00009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0"/>
              <p:cNvSpPr>
                <a:spLocks/>
              </p:cNvSpPr>
              <p:nvPr/>
            </p:nvSpPr>
            <p:spPr bwMode="auto">
              <a:xfrm>
                <a:off x="59" y="268"/>
                <a:ext cx="2272" cy="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dirty="0">
                    <a:solidFill>
                      <a:srgbClr val="FFFF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Learning Design</a:t>
                </a:r>
              </a:p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A design-based approach to creation and support of courses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D_fra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19" y="-1153035"/>
            <a:ext cx="7922288" cy="1056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Socio-cultural perspectives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105400" y="4227513"/>
            <a:ext cx="3243263" cy="2057400"/>
            <a:chOff x="0" y="0"/>
            <a:chExt cx="2043" cy="1295"/>
          </a:xfrm>
        </p:grpSpPr>
        <p:sp>
          <p:nvSpPr>
            <p:cNvPr id="20" name="AutoShape 28"/>
            <p:cNvSpPr>
              <a:spLocks/>
            </p:cNvSpPr>
            <p:nvPr/>
          </p:nvSpPr>
          <p:spPr bwMode="auto">
            <a:xfrm rot="5400000">
              <a:off x="818" y="-745"/>
              <a:ext cx="408" cy="189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173"/>
                    <a:pt x="10800" y="387"/>
                  </a:cubicBezTo>
                  <a:lnTo>
                    <a:pt x="10800" y="10413"/>
                  </a:lnTo>
                  <a:cubicBezTo>
                    <a:pt x="10800" y="10627"/>
                    <a:pt x="15635" y="10800"/>
                    <a:pt x="21600" y="10800"/>
                  </a:cubicBezTo>
                  <a:cubicBezTo>
                    <a:pt x="15635" y="10800"/>
                    <a:pt x="10800" y="10973"/>
                    <a:pt x="10800" y="11187"/>
                  </a:cubicBezTo>
                  <a:lnTo>
                    <a:pt x="10800" y="21213"/>
                  </a:lnTo>
                  <a:cubicBezTo>
                    <a:pt x="10800" y="21427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727C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0" y="500"/>
              <a:ext cx="2043" cy="795"/>
              <a:chOff x="0" y="0"/>
              <a:chExt cx="2043" cy="795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888" y="0"/>
                <a:ext cx="244" cy="339"/>
                <a:chOff x="0" y="0"/>
                <a:chExt cx="244" cy="339"/>
              </a:xfrm>
            </p:grpSpPr>
            <p:sp>
              <p:nvSpPr>
                <p:cNvPr id="429099" name="Oval 31"/>
                <p:cNvSpPr>
                  <a:spLocks/>
                </p:cNvSpPr>
                <p:nvPr/>
              </p:nvSpPr>
              <p:spPr bwMode="auto">
                <a:xfrm>
                  <a:off x="78" y="0"/>
                  <a:ext cx="85" cy="7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1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20" y="73"/>
                  <a:ext cx="4" cy="2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101" name="Line 33"/>
                <p:cNvSpPr>
                  <a:spLocks noChangeShapeType="1"/>
                </p:cNvSpPr>
                <p:nvPr/>
              </p:nvSpPr>
              <p:spPr bwMode="auto">
                <a:xfrm>
                  <a:off x="52" y="15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102" name="Line 34"/>
                <p:cNvSpPr>
                  <a:spLocks noChangeShapeType="1"/>
                </p:cNvSpPr>
                <p:nvPr/>
              </p:nvSpPr>
              <p:spPr bwMode="auto">
                <a:xfrm>
                  <a:off x="118" y="247"/>
                  <a:ext cx="126" cy="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10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0" y="264"/>
                  <a:ext cx="120" cy="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9098" name="Rectangle 36"/>
              <p:cNvSpPr>
                <a:spLocks/>
              </p:cNvSpPr>
              <p:nvPr/>
            </p:nvSpPr>
            <p:spPr bwMode="auto">
              <a:xfrm>
                <a:off x="0" y="299"/>
                <a:ext cx="2043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Lucida Sans Unicode" pitchFamily="-65" charset="0"/>
                    <a:ea typeface="Lucida Sans Unicode" pitchFamily="-65" charset="0"/>
                    <a:cs typeface="Lucida Sans Unicode" pitchFamily="-65" charset="0"/>
                    <a:sym typeface="Lucida Sans Unicode" pitchFamily="-65" charset="0"/>
                  </a:rPr>
                  <a:t>Other teachers and learners </a:t>
                </a:r>
                <a:endParaRPr lang="en-US" sz="1800">
                  <a:solidFill>
                    <a:schemeClr val="tx1"/>
                  </a:solidFill>
                  <a:latin typeface="Gill Sans MT" pitchFamily="-65" charset="0"/>
                  <a:ea typeface="Lucida Grande" pitchFamily="-65" charset="0"/>
                  <a:cs typeface="Lucida Grande" pitchFamily="-65" charset="0"/>
                  <a:sym typeface="Gill Sans MT" pitchFamily="-65" charset="0"/>
                </a:endParaRPr>
              </a:p>
              <a:p>
                <a:r>
                  <a:rPr lang="en-US" sz="1800">
                    <a:solidFill>
                      <a:schemeClr val="tx1"/>
                    </a:solidFill>
                    <a:latin typeface="Lucida Sans Unicode" pitchFamily="-65" charset="0"/>
                    <a:ea typeface="Lucida Sans Unicode" pitchFamily="-65" charset="0"/>
                    <a:cs typeface="Lucida Sans Unicode" pitchFamily="-65" charset="0"/>
                    <a:sym typeface="Lucida Sans Unicode" pitchFamily="-65" charset="0"/>
                  </a:rPr>
                  <a:t>can use or repurpose</a:t>
                </a:r>
              </a:p>
            </p:txBody>
          </p:sp>
        </p:grpSp>
      </p:grpSp>
      <p:sp>
        <p:nvSpPr>
          <p:cNvPr id="429061" name="Rectangle 43"/>
          <p:cNvSpPr>
            <a:spLocks/>
          </p:cNvSpPr>
          <p:nvPr/>
        </p:nvSpPr>
        <p:spPr bwMode="auto">
          <a:xfrm>
            <a:off x="5926138" y="6399213"/>
            <a:ext cx="2460625" cy="3429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Vygotsky,  Activity Theory</a:t>
            </a:r>
          </a:p>
        </p:txBody>
      </p:sp>
      <p:sp>
        <p:nvSpPr>
          <p:cNvPr id="36" name="Rectangle 44"/>
          <p:cNvSpPr>
            <a:spLocks/>
          </p:cNvSpPr>
          <p:nvPr/>
        </p:nvSpPr>
        <p:spPr bwMode="auto">
          <a:xfrm>
            <a:off x="250825" y="5043488"/>
            <a:ext cx="4838700" cy="12319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chemeClr val="tx1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Research focus</a:t>
            </a:r>
            <a:endParaRPr lang="en-US" sz="1800">
              <a:solidFill>
                <a:schemeClr val="tx1"/>
              </a:solidFill>
              <a:latin typeface="Gill Sans MT" pitchFamily="-65" charset="0"/>
              <a:ea typeface="Lucida Grande" pitchFamily="-65" charset="0"/>
              <a:cs typeface="Lucida Grande" pitchFamily="-65" charset="0"/>
              <a:sym typeface="Gill Sans MT" pitchFamily="-65" charset="0"/>
            </a:endParaRPr>
          </a:p>
          <a:p>
            <a:r>
              <a:rPr lang="en-US" sz="1800">
                <a:solidFill>
                  <a:srgbClr val="000090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What Mediating Artefacts do teachers use?</a:t>
            </a:r>
            <a:endParaRPr lang="en-US" sz="1800">
              <a:solidFill>
                <a:schemeClr val="tx1"/>
              </a:solidFill>
              <a:latin typeface="Gill Sans MT" pitchFamily="-65" charset="0"/>
              <a:ea typeface="Lucida Grande" pitchFamily="-65" charset="0"/>
              <a:cs typeface="Lucida Grande" pitchFamily="-65" charset="0"/>
              <a:sym typeface="Gill Sans MT" pitchFamily="-65" charset="0"/>
            </a:endParaRPr>
          </a:p>
          <a:p>
            <a:r>
              <a:rPr lang="en-US" sz="1800">
                <a:solidFill>
                  <a:srgbClr val="000090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What Mediating Artefacts can we create to guide the design process</a:t>
            </a:r>
            <a:r>
              <a:rPr lang="en-US" sz="1800">
                <a:solidFill>
                  <a:schemeClr val="tx1"/>
                </a:solidFill>
                <a:latin typeface="Gill Sans MT" pitchFamily="-65" charset="0"/>
                <a:ea typeface="Gill Sans MT" pitchFamily="-65" charset="0"/>
                <a:cs typeface="Gill Sans MT" pitchFamily="-65" charset="0"/>
                <a:sym typeface="Gill Sans MT" pitchFamily="-65" charset="0"/>
              </a:rPr>
              <a:t>?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84213" y="3390900"/>
            <a:ext cx="7891462" cy="1266825"/>
            <a:chOff x="684213" y="3390900"/>
            <a:chExt cx="7891462" cy="1266825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6553200" y="3633788"/>
              <a:ext cx="2022475" cy="1023937"/>
              <a:chOff x="0" y="0"/>
              <a:chExt cx="1274" cy="645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735" y="0"/>
                <a:ext cx="538" cy="398"/>
                <a:chOff x="0" y="0"/>
                <a:chExt cx="538" cy="398"/>
              </a:xfrm>
            </p:grpSpPr>
            <p:sp>
              <p:nvSpPr>
                <p:cNvPr id="429093" name="Oval 15"/>
                <p:cNvSpPr>
                  <a:spLocks/>
                </p:cNvSpPr>
                <p:nvPr/>
              </p:nvSpPr>
              <p:spPr bwMode="auto">
                <a:xfrm>
                  <a:off x="229" y="0"/>
                  <a:ext cx="152" cy="14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094" name="Rectangle 16"/>
                <p:cNvSpPr>
                  <a:spLocks/>
                </p:cNvSpPr>
                <p:nvPr/>
              </p:nvSpPr>
              <p:spPr bwMode="auto">
                <a:xfrm>
                  <a:off x="0" y="126"/>
                  <a:ext cx="538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38100" bIns="381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Design</a:t>
                  </a: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0" y="115"/>
                <a:ext cx="744" cy="530"/>
                <a:chOff x="0" y="0"/>
                <a:chExt cx="744" cy="530"/>
              </a:xfrm>
            </p:grpSpPr>
            <p:sp>
              <p:nvSpPr>
                <p:cNvPr id="40" name="Line 18"/>
                <p:cNvSpPr>
                  <a:spLocks noChangeShapeType="1"/>
                </p:cNvSpPr>
                <p:nvPr/>
              </p:nvSpPr>
              <p:spPr bwMode="auto">
                <a:xfrm>
                  <a:off x="26" y="0"/>
                  <a:ext cx="507" cy="0"/>
                </a:xfrm>
                <a:prstGeom prst="line">
                  <a:avLst/>
                </a:prstGeom>
                <a:noFill/>
                <a:ln w="25400" cap="flat">
                  <a:solidFill>
                    <a:srgbClr val="727CA3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>
                  <a:outerShdw blurRad="38100" dist="199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29092" name="Rectangle 19"/>
                <p:cNvSpPr>
                  <a:spLocks/>
                </p:cNvSpPr>
                <p:nvPr/>
              </p:nvSpPr>
              <p:spPr bwMode="auto">
                <a:xfrm>
                  <a:off x="0" y="34"/>
                  <a:ext cx="744" cy="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8100" tIns="38100" rIns="38100" bIns="38100">
                  <a:prstTxWarp prst="textNoShape">
                    <a:avLst/>
                  </a:prstTxWarp>
                </a:bodyPr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Has an </a:t>
                  </a:r>
                  <a:endParaRPr lang="en-US" sz="180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inherent</a:t>
                  </a:r>
                </a:p>
              </p:txBody>
            </p:sp>
          </p:grp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684213" y="3390900"/>
              <a:ext cx="5757862" cy="906463"/>
              <a:chOff x="684213" y="3390900"/>
              <a:chExt cx="5757862" cy="906463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684213" y="3390900"/>
                <a:ext cx="968375" cy="906463"/>
                <a:chOff x="0" y="0"/>
                <a:chExt cx="609" cy="571"/>
              </a:xfrm>
            </p:grpSpPr>
            <p:grpSp>
              <p:nvGrpSpPr>
                <p:cNvPr id="11" name="Group 6"/>
                <p:cNvGrpSpPr>
                  <a:grpSpLocks/>
                </p:cNvGrpSpPr>
                <p:nvPr/>
              </p:nvGrpSpPr>
              <p:grpSpPr bwMode="auto">
                <a:xfrm>
                  <a:off x="203" y="0"/>
                  <a:ext cx="244" cy="339"/>
                  <a:chOff x="0" y="0"/>
                  <a:chExt cx="244" cy="339"/>
                </a:xfrm>
              </p:grpSpPr>
              <p:sp>
                <p:nvSpPr>
                  <p:cNvPr id="429084" name="Oval 7"/>
                  <p:cNvSpPr>
                    <a:spLocks/>
                  </p:cNvSpPr>
                  <p:nvPr/>
                </p:nvSpPr>
                <p:spPr bwMode="auto">
                  <a:xfrm>
                    <a:off x="78" y="0"/>
                    <a:ext cx="85" cy="7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085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" y="73"/>
                    <a:ext cx="4" cy="20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08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52" y="158"/>
                    <a:ext cx="14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08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8" y="247"/>
                    <a:ext cx="126" cy="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088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264"/>
                    <a:ext cx="120" cy="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9083" name="Rectangle 12"/>
                <p:cNvSpPr>
                  <a:spLocks/>
                </p:cNvSpPr>
                <p:nvPr/>
              </p:nvSpPr>
              <p:spPr bwMode="auto">
                <a:xfrm>
                  <a:off x="0" y="299"/>
                  <a:ext cx="609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38100" bIns="381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Teacher</a:t>
                  </a:r>
                </a:p>
              </p:txBody>
            </p:sp>
          </p:grp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1827213" y="3440113"/>
                <a:ext cx="4614862" cy="857250"/>
                <a:chOff x="1827213" y="3440113"/>
                <a:chExt cx="4614862" cy="857250"/>
              </a:xfrm>
            </p:grpSpPr>
            <p:grpSp>
              <p:nvGrpSpPr>
                <p:cNvPr id="13" name="Group 37"/>
                <p:cNvGrpSpPr>
                  <a:grpSpLocks/>
                </p:cNvGrpSpPr>
                <p:nvPr/>
              </p:nvGrpSpPr>
              <p:grpSpPr bwMode="auto">
                <a:xfrm>
                  <a:off x="1827213" y="3440113"/>
                  <a:ext cx="4614862" cy="857250"/>
                  <a:chOff x="0" y="0"/>
                  <a:chExt cx="2906" cy="540"/>
                </a:xfrm>
              </p:grpSpPr>
              <p:grpSp>
                <p:nvGrpSpPr>
                  <p:cNvPr id="1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510" y="44"/>
                    <a:ext cx="1396" cy="496"/>
                    <a:chOff x="1510" y="0"/>
                    <a:chExt cx="1396" cy="496"/>
                  </a:xfrm>
                </p:grpSpPr>
                <p:grpSp>
                  <p:nvGrpSpPr>
                    <p:cNvPr id="16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0" y="0"/>
                      <a:ext cx="1396" cy="496"/>
                      <a:chOff x="12" y="0"/>
                      <a:chExt cx="1396" cy="496"/>
                    </a:xfrm>
                  </p:grpSpPr>
                  <p:sp>
                    <p:nvSpPr>
                      <p:cNvPr id="429080" name="AutoShape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" y="60"/>
                        <a:ext cx="169" cy="15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808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9081" name="Rectangle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" y="0"/>
                        <a:ext cx="1202" cy="4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38100" tIns="38100" rIns="38100" bIns="38100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sz="1800">
                            <a:solidFill>
                              <a:schemeClr val="tx1"/>
                            </a:solidFill>
                            <a:latin typeface="Lucida Sans Unicode" pitchFamily="-65" charset="0"/>
                            <a:ea typeface="Lucida Sans Unicode" pitchFamily="-65" charset="0"/>
                            <a:cs typeface="Lucida Sans Unicode" pitchFamily="-65" charset="0"/>
                            <a:sym typeface="Lucida Sans Unicode" pitchFamily="-65" charset="0"/>
                          </a:rPr>
                          <a:t>Learning activity</a:t>
                        </a:r>
                        <a:endParaRPr lang="en-US" sz="1800">
                          <a:solidFill>
                            <a:schemeClr val="tx1"/>
                          </a:solidFill>
                          <a:latin typeface="Gill Sans MT" pitchFamily="-65" charset="0"/>
                          <a:ea typeface="Lucida Grande" pitchFamily="-65" charset="0"/>
                          <a:cs typeface="Lucida Grande" pitchFamily="-65" charset="0"/>
                          <a:sym typeface="Gill Sans MT" pitchFamily="-65" charset="0"/>
                        </a:endParaRPr>
                      </a:p>
                      <a:p>
                        <a:r>
                          <a:rPr lang="en-US" sz="1800">
                            <a:solidFill>
                              <a:schemeClr val="tx1"/>
                            </a:solidFill>
                            <a:latin typeface="Lucida Sans Unicode" pitchFamily="-65" charset="0"/>
                            <a:ea typeface="Lucida Sans Unicode" pitchFamily="-65" charset="0"/>
                            <a:cs typeface="Lucida Sans Unicode" pitchFamily="-65" charset="0"/>
                            <a:sym typeface="Lucida Sans Unicode" pitchFamily="-65" charset="0"/>
                          </a:rPr>
                          <a:t>or Resource</a:t>
                        </a:r>
                      </a:p>
                    </p:txBody>
                  </p:sp>
                </p:grpSp>
              </p:grpSp>
              <p:sp>
                <p:nvSpPr>
                  <p:cNvPr id="429078" name="Rectangle 42"/>
                  <p:cNvSpPr>
                    <a:spLocks/>
                  </p:cNvSpPr>
                  <p:nvPr/>
                </p:nvSpPr>
                <p:spPr bwMode="auto">
                  <a:xfrm>
                    <a:off x="264" y="0"/>
                    <a:ext cx="582" cy="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38100" bIns="381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800">
                        <a:solidFill>
                          <a:schemeClr val="tx1"/>
                        </a:solidFill>
                        <a:latin typeface="Lucida Sans Unicode" pitchFamily="-65" charset="0"/>
                        <a:ea typeface="Lucida Sans Unicode" pitchFamily="-65" charset="0"/>
                        <a:cs typeface="Lucida Sans Unicode" pitchFamily="-65" charset="0"/>
                        <a:sym typeface="Lucida Sans Unicode" pitchFamily="-65" charset="0"/>
                      </a:rPr>
                      <a:t>Creates</a:t>
                    </a:r>
                  </a:p>
                </p:txBody>
              </p:sp>
            </p:grpSp>
            <p:sp>
              <p:nvSpPr>
                <p:cNvPr id="44" name="Line 21"/>
                <p:cNvSpPr>
                  <a:spLocks noChangeShapeType="1"/>
                </p:cNvSpPr>
                <p:nvPr/>
              </p:nvSpPr>
              <p:spPr bwMode="auto">
                <a:xfrm rot="10800000">
                  <a:off x="1828800" y="3810000"/>
                  <a:ext cx="2133600" cy="0"/>
                </a:xfrm>
                <a:prstGeom prst="line">
                  <a:avLst/>
                </a:prstGeom>
                <a:noFill/>
                <a:ln w="25400" cap="flat">
                  <a:solidFill>
                    <a:srgbClr val="727CA3"/>
                  </a:solidFill>
                  <a:prstDash val="solid"/>
                  <a:round/>
                  <a:headEnd type="triangle" w="lg" len="lg"/>
                  <a:tailEnd type="none" w="med" len="med"/>
                </a:ln>
                <a:effectLst>
                  <a:outerShdw blurRad="38100" dist="199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397000" y="1598613"/>
            <a:ext cx="7529513" cy="2035175"/>
            <a:chOff x="1397000" y="1598613"/>
            <a:chExt cx="7529513" cy="2035175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1397000" y="1598613"/>
              <a:ext cx="7529513" cy="2035175"/>
              <a:chOff x="0" y="0"/>
              <a:chExt cx="4743" cy="1281"/>
            </a:xfrm>
          </p:grpSpPr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0" y="545"/>
                <a:ext cx="704" cy="736"/>
              </a:xfrm>
              <a:prstGeom prst="line">
                <a:avLst/>
              </a:prstGeom>
              <a:noFill/>
              <a:ln w="25400" cap="flat">
                <a:solidFill>
                  <a:srgbClr val="727CA3"/>
                </a:solidFill>
                <a:prstDash val="solid"/>
                <a:round/>
                <a:headEnd type="none" w="med" len="med"/>
                <a:tailEnd type="arrow" w="sm" len="sm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543" y="0"/>
                <a:ext cx="4200" cy="1240"/>
                <a:chOff x="0" y="0"/>
                <a:chExt cx="4200" cy="1240"/>
              </a:xfrm>
            </p:grpSpPr>
            <p:sp>
              <p:nvSpPr>
                <p:cNvPr id="429069" name="Rectangle 25"/>
                <p:cNvSpPr>
                  <a:spLocks/>
                </p:cNvSpPr>
                <p:nvPr/>
              </p:nvSpPr>
              <p:spPr bwMode="auto">
                <a:xfrm>
                  <a:off x="0" y="138"/>
                  <a:ext cx="1044" cy="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38100" bIns="381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Mediating </a:t>
                  </a:r>
                  <a:endParaRPr lang="en-US" sz="180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Artefacts (MA)</a:t>
                  </a:r>
                </a:p>
              </p:txBody>
            </p:sp>
            <p:sp>
              <p:nvSpPr>
                <p:cNvPr id="429070" name="Rectangle 26"/>
                <p:cNvSpPr>
                  <a:spLocks/>
                </p:cNvSpPr>
                <p:nvPr/>
              </p:nvSpPr>
              <p:spPr bwMode="auto">
                <a:xfrm>
                  <a:off x="1488" y="0"/>
                  <a:ext cx="2712" cy="1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8100" tIns="38100" rIns="38100" bIns="38100">
                  <a:prstTxWarp prst="textNoShape">
                    <a:avLst/>
                  </a:prstTxWarp>
                </a:bodyPr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Design Mediating Artefacts</a:t>
                  </a:r>
                  <a:endParaRPr lang="en-US" sz="1800" dirty="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 dirty="0">
                      <a:solidFill>
                        <a:srgbClr val="000090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Concepts</a:t>
                  </a:r>
                  <a:endParaRPr lang="en-US" sz="1800" dirty="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 dirty="0">
                      <a:solidFill>
                        <a:srgbClr val="000090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Tools</a:t>
                  </a:r>
                  <a:endParaRPr lang="en-US" sz="1800" dirty="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 dirty="0">
                      <a:solidFill>
                        <a:srgbClr val="000090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Dialogues</a:t>
                  </a:r>
                  <a:endParaRPr lang="en-US" sz="1800" dirty="0">
                    <a:solidFill>
                      <a:schemeClr val="tx1"/>
                    </a:solidFill>
                    <a:latin typeface="Gill Sans MT" pitchFamily="-65" charset="0"/>
                    <a:ea typeface="Lucida Grande" pitchFamily="-65" charset="0"/>
                    <a:cs typeface="Lucida Grande" pitchFamily="-65" charset="0"/>
                    <a:sym typeface="Gill Sans MT" pitchFamily="-65" charset="0"/>
                  </a:endParaRPr>
                </a:p>
                <a:p>
                  <a:r>
                    <a:rPr lang="en-US" sz="1800" dirty="0">
                      <a:solidFill>
                        <a:srgbClr val="000090"/>
                      </a:solidFill>
                      <a:latin typeface="Lucida Sans Unicode" pitchFamily="-65" charset="0"/>
                      <a:ea typeface="Lucida Sans Unicode" pitchFamily="-65" charset="0"/>
                      <a:cs typeface="Lucida Sans Unicode" pitchFamily="-65" charset="0"/>
                      <a:sym typeface="Lucida Sans Unicode" pitchFamily="-65" charset="0"/>
                    </a:rPr>
                    <a:t>Activities </a:t>
                  </a:r>
                </a:p>
              </p:txBody>
            </p:sp>
          </p:grpSp>
        </p:grp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rot="10800000">
              <a:off x="3048000" y="2514600"/>
              <a:ext cx="1066800" cy="990600"/>
            </a:xfrm>
            <a:prstGeom prst="line">
              <a:avLst/>
            </a:prstGeom>
            <a:noFill/>
            <a:ln w="25400" cap="flat">
              <a:solidFill>
                <a:srgbClr val="727CA3"/>
              </a:solidFill>
              <a:prstDash val="solid"/>
              <a:round/>
              <a:headEnd type="triangle" w="lg" len="lg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Design-Based Research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7674" y="1834173"/>
            <a:ext cx="8229600" cy="3950530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r>
              <a:rPr lang="en-GB" sz="2800" dirty="0">
                <a:solidFill>
                  <a:schemeClr val="bg1"/>
                </a:solidFill>
              </a:rPr>
              <a:t>A systematic, but flexible methodology aimed to improve educational practice through iterative analysis, design, development and implementation, based on collaboration between researchers and practitioners in real-world settings, and leading to contextually-sensitive design principles and theories.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193" y="6109118"/>
            <a:ext cx="3427431" cy="46166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Wang and </a:t>
            </a:r>
            <a:r>
              <a:rPr lang="en-US" sz="2400" dirty="0" err="1">
                <a:solidFill>
                  <a:srgbClr val="000090"/>
                </a:solidFill>
              </a:rPr>
              <a:t>Hannafin</a:t>
            </a:r>
            <a:r>
              <a:rPr lang="en-US" sz="2400" dirty="0">
                <a:solidFill>
                  <a:srgbClr val="000090"/>
                </a:solidFill>
              </a:rPr>
              <a:t>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80" y="4512314"/>
            <a:ext cx="8840720" cy="25824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Means of dealing with </a:t>
            </a:r>
            <a:r>
              <a:rPr lang="en-US" sz="3000" dirty="0" smtClean="0">
                <a:solidFill>
                  <a:srgbClr val="FF0000"/>
                </a:solidFill>
              </a:rPr>
              <a:t>real learning contexts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Iterative: </a:t>
            </a:r>
            <a:r>
              <a:rPr lang="en-US" sz="3000" dirty="0" smtClean="0"/>
              <a:t>design, implementation, evaluation, refine</a:t>
            </a:r>
          </a:p>
          <a:p>
            <a:r>
              <a:rPr lang="en-US" sz="3000" dirty="0" smtClean="0"/>
              <a:t>Gives rich insights into </a:t>
            </a:r>
            <a:r>
              <a:rPr lang="en-US" sz="3000" dirty="0" smtClean="0">
                <a:solidFill>
                  <a:srgbClr val="FF0000"/>
                </a:solidFill>
              </a:rPr>
              <a:t>complex dynamics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29" y="-43048"/>
            <a:ext cx="7391400" cy="427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sz="5200" dirty="0" smtClean="0"/>
              <a:t>DBR and Learning Design</a:t>
            </a:r>
            <a:endParaRPr lang="en-US" sz="5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9328" y="2683401"/>
            <a:ext cx="3625453" cy="4018359"/>
          </a:xfrm>
        </p:spPr>
        <p:txBody>
          <a:bodyPr>
            <a:noAutofit/>
          </a:bodyPr>
          <a:lstStyle/>
          <a:p>
            <a:r>
              <a:rPr lang="en-US" sz="2200" dirty="0" smtClean="0"/>
              <a:t>Builds on theory &amp; prior research</a:t>
            </a:r>
          </a:p>
          <a:p>
            <a:r>
              <a:rPr lang="en-US" sz="2200" dirty="0" smtClean="0"/>
              <a:t>Pragmatic</a:t>
            </a:r>
          </a:p>
          <a:p>
            <a:r>
              <a:rPr lang="en-US" sz="2200" dirty="0" smtClean="0"/>
              <a:t>Collaborative</a:t>
            </a:r>
          </a:p>
          <a:p>
            <a:r>
              <a:rPr lang="en-US" sz="2200" dirty="0" smtClean="0"/>
              <a:t>Contextual</a:t>
            </a:r>
          </a:p>
          <a:p>
            <a:r>
              <a:rPr lang="en-US" sz="2200" dirty="0" smtClean="0"/>
              <a:t>Integrative</a:t>
            </a:r>
          </a:p>
          <a:p>
            <a:r>
              <a:rPr lang="en-US" sz="2200" dirty="0" smtClean="0"/>
              <a:t>Iterative – problem, solution, evaluation</a:t>
            </a:r>
          </a:p>
          <a:p>
            <a:r>
              <a:rPr lang="en-US" sz="2200" dirty="0" smtClean="0"/>
              <a:t>Adaptive and flexible</a:t>
            </a:r>
          </a:p>
          <a:p>
            <a:r>
              <a:rPr lang="en-US" sz="2200" dirty="0" err="1" smtClean="0"/>
              <a:t>Generalisation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83401"/>
            <a:ext cx="449580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Builds on ID, OER, </a:t>
            </a:r>
            <a:r>
              <a:rPr lang="en-US" sz="2200" dirty="0" err="1" smtClean="0">
                <a:solidFill>
                  <a:srgbClr val="000000"/>
                </a:solidFill>
              </a:rPr>
              <a:t>Ped</a:t>
            </a:r>
            <a:r>
              <a:rPr lang="en-US" sz="2200" dirty="0" smtClean="0">
                <a:solidFill>
                  <a:srgbClr val="000000"/>
                </a:solidFill>
              </a:rPr>
              <a:t> Patterns research etc.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Practical tools &amp; resources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Work with practitioners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Real, authentic contexts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Mixed-method approach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Problem, implementation, evaluation and refinement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Agile, based on practice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Coherent LD framework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7" name="Picture 6" descr="magnifying_g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17" y="274638"/>
            <a:ext cx="2938427" cy="220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641456"/>
            <a:ext cx="4286250" cy="4018359"/>
          </a:xfrm>
        </p:spPr>
        <p:txBody>
          <a:bodyPr/>
          <a:lstStyle/>
          <a:p>
            <a:r>
              <a:rPr lang="en-US" sz="2500" dirty="0" smtClean="0">
                <a:solidFill>
                  <a:srgbClr val="000000"/>
                </a:solidFill>
              </a:rPr>
              <a:t>Teachers want 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Examples of good practice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Others to talk to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Solution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Social networking site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Best of web 2.0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Iterative design and evaluation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8984" y="5059141"/>
            <a:ext cx="3198301" cy="46166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http://</a:t>
            </a:r>
            <a:r>
              <a:rPr lang="en-US" sz="2400" dirty="0" err="1">
                <a:solidFill>
                  <a:srgbClr val="0000FF"/>
                </a:solidFill>
              </a:rPr>
              <a:t>cloudworks.ac.uk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Picture 7" descr="cloudwo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948" y="2041541"/>
            <a:ext cx="4276789" cy="299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52" y="1600200"/>
            <a:ext cx="4273528" cy="4525963"/>
          </a:xfrm>
        </p:spPr>
        <p:txBody>
          <a:bodyPr/>
          <a:lstStyle/>
          <a:p>
            <a:r>
              <a:rPr lang="en-US" dirty="0" smtClean="0"/>
              <a:t>Teachers want</a:t>
            </a:r>
          </a:p>
          <a:p>
            <a:pPr lvl="1"/>
            <a:r>
              <a:rPr lang="en-US" dirty="0" smtClean="0"/>
              <a:t>Design guidance</a:t>
            </a:r>
          </a:p>
          <a:p>
            <a:pPr lvl="1"/>
            <a:r>
              <a:rPr lang="en-US" dirty="0" smtClean="0"/>
              <a:t>Means to share and discuss designs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Design representations</a:t>
            </a:r>
          </a:p>
          <a:p>
            <a:pPr lvl="1"/>
            <a:r>
              <a:rPr lang="en-US" dirty="0" smtClean="0"/>
              <a:t>Based on empirical evidence and theory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444086" y="1218406"/>
            <a:ext cx="4699914" cy="35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D_activity_pro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85" y="4695390"/>
            <a:ext cx="4699914" cy="216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242" y="1798337"/>
            <a:ext cx="6461125" cy="53975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Technologies trends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Technologies for learning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Teacher practice and paradoxes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Learning Design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r>
              <a:rPr lang="en-US" sz="2800" dirty="0" smtClean="0">
                <a:solidFill>
                  <a:srgbClr val="000000"/>
                </a:solidFill>
              </a:rPr>
              <a:t>Pedagogies &amp; technologies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Facets of learning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Ecologies of learning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Conclusion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ste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37" y="1620959"/>
            <a:ext cx="3513480" cy="469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99866" y="476250"/>
            <a:ext cx="3095625" cy="77946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</a:rPr>
              <a:t>Conceptualise</a:t>
            </a:r>
          </a:p>
          <a:p>
            <a:pPr>
              <a:defRPr/>
            </a:pPr>
            <a:r>
              <a:rPr lang="en-GB" sz="1100" dirty="0">
                <a:solidFill>
                  <a:srgbClr val="FFFFFF"/>
                </a:solidFill>
                <a:latin typeface="Calibri" pitchFamily="34" charset="0"/>
              </a:rPr>
              <a:t>What do we want to design, who for and why?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47341" y="1341438"/>
            <a:ext cx="5524500" cy="4532312"/>
            <a:chOff x="1947341" y="1341438"/>
            <a:chExt cx="5524500" cy="4532312"/>
          </a:xfrm>
        </p:grpSpPr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1947341" y="1484313"/>
              <a:ext cx="5524500" cy="4389437"/>
              <a:chOff x="1455168" y="987200"/>
              <a:chExt cx="6096000" cy="4064000"/>
            </a:xfrm>
          </p:grpSpPr>
          <p:graphicFrame>
            <p:nvGraphicFramePr>
              <p:cNvPr id="3" name="Diagram 2"/>
              <p:cNvGraphicFramePr/>
              <p:nvPr/>
            </p:nvGraphicFramePr>
            <p:xfrm>
              <a:off x="1455168" y="987200"/>
              <a:ext cx="6096000" cy="4064000"/>
            </p:xfrm>
            <a:graphic>
              <a:graphicData uri="http://schemas.openxmlformats.org/drawingml/2006/diagram">
                <a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3083819" y="1916976"/>
                <a:ext cx="3031814" cy="2701147"/>
                <a:chOff x="3083819" y="1916976"/>
                <a:chExt cx="3031814" cy="2701147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5582230" y="1989604"/>
                  <a:ext cx="287283" cy="21606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rot="5400000">
                  <a:off x="5936556" y="3419085"/>
                  <a:ext cx="288081" cy="718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rot="10800000">
                  <a:off x="4501417" y="4616139"/>
                  <a:ext cx="287283" cy="147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rot="16200000" flipV="1">
                  <a:off x="2976141" y="3552837"/>
                  <a:ext cx="288081" cy="718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rot="5400000" flipH="1" flipV="1">
                  <a:off x="3276662" y="1917883"/>
                  <a:ext cx="216061" cy="21546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Straight Arrow Connector 11"/>
            <p:cNvCxnSpPr/>
            <p:nvPr/>
          </p:nvCxnSpPr>
          <p:spPr>
            <a:xfrm rot="5400000">
              <a:off x="4599259" y="1448594"/>
              <a:ext cx="2159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71304" y="5630686"/>
            <a:ext cx="3168650" cy="954264"/>
            <a:chOff x="3171304" y="5630686"/>
            <a:chExt cx="3168650" cy="954264"/>
          </a:xfrm>
        </p:grpSpPr>
        <p:sp>
          <p:nvSpPr>
            <p:cNvPr id="11" name="Rounded Rectangle 10"/>
            <p:cNvSpPr/>
            <p:nvPr/>
          </p:nvSpPr>
          <p:spPr>
            <a:xfrm>
              <a:off x="3171304" y="5805488"/>
              <a:ext cx="3168650" cy="77946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</a:rPr>
                <a:t>Consolidate</a:t>
              </a:r>
            </a:p>
            <a:p>
              <a:pPr algn="ctr">
                <a:defRPr/>
              </a:pPr>
              <a:r>
                <a:rPr lang="en-GB" sz="1100" dirty="0">
                  <a:solidFill>
                    <a:srgbClr val="FFFFFF"/>
                  </a:solidFill>
                  <a:latin typeface="Calibri" pitchFamily="34" charset="0"/>
                </a:rPr>
                <a:t>Evaluate and embed your design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4602435" y="5737842"/>
              <a:ext cx="2159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>
            <a:hlinkClick r:id="rId7"/>
          </p:cNvPr>
          <p:cNvSpPr/>
          <p:nvPr/>
        </p:nvSpPr>
        <p:spPr>
          <a:xfrm>
            <a:off x="4015129" y="3534424"/>
            <a:ext cx="1728193" cy="7794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7Cs Framework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3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21" y="1234865"/>
            <a:ext cx="8229600" cy="42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03848" y="254922"/>
            <a:ext cx="3389303" cy="7651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4" charset="0"/>
              </a:rPr>
              <a:t>Course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8618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http://linoit.com</a:t>
            </a:r>
            <a:endParaRPr lang="en-GB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2748" y="5517232"/>
            <a:ext cx="3960439" cy="11807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rebuchet MS" pitchFamily="34" charset="0"/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solidFill>
                  <a:schemeClr val="accent1"/>
                </a:solidFill>
              </a:rPr>
              <a:t>Orange = Guidance and support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Blue = Content and activities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7030A0"/>
                </a:solidFill>
              </a:rPr>
              <a:t>Purple = Reflection and demonstration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B050"/>
                </a:solidFill>
              </a:rPr>
              <a:t>Green = Communication and </a:t>
            </a:r>
            <a:r>
              <a:rPr lang="en-GB" sz="1600" dirty="0" smtClean="0">
                <a:solidFill>
                  <a:srgbClr val="00B050"/>
                </a:solidFill>
              </a:rPr>
              <a:t>collaboration</a:t>
            </a:r>
            <a:endParaRPr lang="en-GB" sz="1600" dirty="0" smtClean="0">
              <a:solidFill>
                <a:srgbClr val="7030A0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45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79912" y="254922"/>
            <a:ext cx="2664296" cy="7651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4" charset="0"/>
              </a:rPr>
              <a:t>Course Map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5461223"/>
              </p:ext>
            </p:extLst>
          </p:nvPr>
        </p:nvGraphicFramePr>
        <p:xfrm>
          <a:off x="539552" y="1556792"/>
          <a:ext cx="8352928" cy="5095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937"/>
                <a:gridCol w="2087937"/>
                <a:gridCol w="2088527"/>
                <a:gridCol w="2088527"/>
              </a:tblGrid>
              <a:tr h="2425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Guidance and support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Content and experience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Tools &amp; resources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Responsibilities &amp; relationships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Tools &amp; resources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Responsibilities &amp; relationships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08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 </a:t>
                      </a:r>
                      <a:endParaRPr lang="en-GB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95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Reflection and demonstration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Communication and collaboration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Tools &amp; resources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Responsibilities &amp; relationships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Tools &amp; resources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Responsibilities &amp; relationships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 anchor="ctr">
                    <a:solidFill>
                      <a:srgbClr val="92D050"/>
                    </a:solidFill>
                  </a:tcPr>
                </a:tc>
              </a:tr>
              <a:tr h="2008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GB" sz="11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9495" marR="59495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90872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Course/module </a:t>
            </a:r>
            <a:r>
              <a:rPr lang="en-GB" dirty="0">
                <a:latin typeface="Calibri" pitchFamily="34" charset="0"/>
                <a:cs typeface="Calibri" pitchFamily="34" charset="0"/>
              </a:rPr>
              <a:t>summary: 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Key words: </a:t>
            </a:r>
            <a:endParaRPr lang="en-GB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9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7"/>
            <a:ext cx="5256583" cy="28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1484784"/>
            <a:ext cx="1698105" cy="115212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4" charset="0"/>
              </a:rPr>
              <a:t>Activity Profile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9276" y="393305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http://tinyurl.com/ActivityProfileFlash </a:t>
            </a:r>
            <a:endParaRPr lang="en-GB" sz="16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6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http://tinyurl.com/ActivityProfileExcel</a:t>
            </a:r>
            <a:endParaRPr lang="en-GB" sz="16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LD_activity_pro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76672"/>
            <a:ext cx="6759244" cy="33843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33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y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49" y="1231158"/>
            <a:ext cx="7920880" cy="533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27884" y="248493"/>
            <a:ext cx="2376264" cy="7651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4" charset="0"/>
              </a:rPr>
              <a:t>Storyboard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8618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http://linoit.com</a:t>
            </a:r>
            <a:endParaRPr lang="en-GB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47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43808" y="260648"/>
            <a:ext cx="3893359" cy="7651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4" charset="0"/>
              </a:rPr>
              <a:t>Evaluation of 7Cs</a:t>
            </a:r>
          </a:p>
        </p:txBody>
      </p:sp>
      <p:sp>
        <p:nvSpPr>
          <p:cNvPr id="3" name="Rounded Rectangular Callout 2"/>
          <p:cNvSpPr/>
          <p:nvPr/>
        </p:nvSpPr>
        <p:spPr>
          <a:xfrm rot="917020">
            <a:off x="357643" y="573291"/>
            <a:ext cx="2910970" cy="2039512"/>
          </a:xfrm>
          <a:prstGeom prst="wedgeRoundRectCallou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W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made a big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breakthrough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. We have achieved the insight about the need to structure it as a course, an online course, and not just simply as a set of learning activities plus integrated resources.</a:t>
            </a:r>
          </a:p>
          <a:p>
            <a:pPr>
              <a:defRPr/>
            </a:pP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1793429">
            <a:off x="5747106" y="750651"/>
            <a:ext cx="3096344" cy="2736304"/>
          </a:xfrm>
          <a:prstGeom prst="wedgeRoundRectCallou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visual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nature of the tools and the quick and easy way that one could use it without too much elaborative training. They help stimulate us to look at the course in a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different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way, in a natural and creative way even if we didn’t see all the little links right upfront.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21350805">
            <a:off x="5542346" y="4043922"/>
            <a:ext cx="3240360" cy="2304256"/>
          </a:xfrm>
          <a:prstGeom prst="wedgeRoundRectCallou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I wanted to have my thinking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challenged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with regard to course design and development and I definitely left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reflecting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questioning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our unit's current approach and have some good tools and approaches to pilot with course design teams.</a:t>
            </a:r>
            <a:endParaRPr lang="en-GB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20975765">
            <a:off x="495578" y="3045276"/>
            <a:ext cx="4693348" cy="3007818"/>
          </a:xfrm>
          <a:prstGeom prst="wedgeRoundRectCallou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It’s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a way of freeing your mind and putting all the ideas of all the people in the course team down somewhere, not having to be so prescriptive. It was just a much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freer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and [more]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creative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experience than getting the learning outcomes and writing them as active verbs, and getting in at a granular level.  It was quite sort of a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liberating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thing to just have everybody move components around and say, ‘Do you know I really like all these features. I’d like to do some problem-based learning. I’d like to do peer-review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.’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909" y="6396335"/>
            <a:ext cx="139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Ming </a:t>
            </a:r>
            <a:r>
              <a:rPr lang="en-US" sz="2400" dirty="0" err="1" smtClean="0">
                <a:solidFill>
                  <a:srgbClr val="000090"/>
                </a:solidFill>
              </a:rPr>
              <a:t>Nie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56053"/>
            <a:ext cx="886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www2</a:t>
            </a:r>
            <a:r>
              <a:rPr lang="en-GB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.le.ac.uk/departments/beyond-distance-research-alliance/projects/speed</a:t>
            </a:r>
            <a:endParaRPr lang="en-GB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99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46667" y="1481662"/>
            <a:ext cx="8209096" cy="4127495"/>
            <a:chOff x="846667" y="1481662"/>
            <a:chExt cx="8209096" cy="4127495"/>
          </a:xfrm>
        </p:grpSpPr>
        <p:sp>
          <p:nvSpPr>
            <p:cNvPr id="5" name="TextBox 4"/>
            <p:cNvSpPr txBox="1"/>
            <p:nvPr/>
          </p:nvSpPr>
          <p:spPr>
            <a:xfrm>
              <a:off x="846667" y="1481662"/>
              <a:ext cx="18854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90"/>
                  </a:solidFill>
                </a:rPr>
                <a:t>Resources</a:t>
              </a:r>
              <a:endParaRPr lang="en-US" sz="3200" dirty="0">
                <a:solidFill>
                  <a:srgbClr val="00009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34908" y="1481662"/>
              <a:ext cx="17860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90"/>
                  </a:solidFill>
                </a:rPr>
                <a:t>Learning </a:t>
              </a:r>
            </a:p>
            <a:p>
              <a:r>
                <a:rPr lang="en-US" sz="3200" dirty="0" smtClean="0">
                  <a:solidFill>
                    <a:srgbClr val="000090"/>
                  </a:solidFill>
                </a:rPr>
                <a:t>pathways</a:t>
              </a:r>
              <a:endParaRPr lang="en-US" sz="3200" dirty="0">
                <a:solidFill>
                  <a:srgbClr val="00009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6667" y="5024381"/>
              <a:ext cx="151696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90"/>
                  </a:solidFill>
                </a:rPr>
                <a:t>Support</a:t>
              </a:r>
              <a:endParaRPr lang="en-US" sz="3200" dirty="0">
                <a:solidFill>
                  <a:srgbClr val="00009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4908" y="5024381"/>
              <a:ext cx="242085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90"/>
                  </a:solidFill>
                </a:rPr>
                <a:t>Accreditation</a:t>
              </a:r>
              <a:endParaRPr lang="en-US" sz="3200" dirty="0">
                <a:solidFill>
                  <a:srgbClr val="00009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42476" y="219808"/>
            <a:ext cx="46590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Facets of education</a:t>
            </a:r>
            <a:endParaRPr lang="en-US" sz="4400" dirty="0"/>
          </a:p>
        </p:txBody>
      </p:sp>
      <p:pic>
        <p:nvPicPr>
          <p:cNvPr id="11" name="Picture 10" descr="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53" y="2031648"/>
            <a:ext cx="2762536" cy="3275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16086" y="6413364"/>
            <a:ext cx="608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http://www.flickr.com/photos/emclibrary/2459359483/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Resource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s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600200"/>
            <a:ext cx="531385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Over ten years of the OER movement</a:t>
            </a:r>
          </a:p>
          <a:p>
            <a:r>
              <a:rPr lang="en-US" dirty="0" smtClean="0"/>
              <a:t>Hundreds of OER repositories worldwide</a:t>
            </a:r>
          </a:p>
          <a:p>
            <a:r>
              <a:rPr lang="en-US" dirty="0" smtClean="0"/>
              <a:t>Evaluation shows lack of uptake by teachers and learners</a:t>
            </a:r>
          </a:p>
          <a:p>
            <a:r>
              <a:rPr lang="en-US" dirty="0" smtClean="0"/>
              <a:t>Shift from development to community building and articulation of OER practice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579453" y="1288224"/>
            <a:ext cx="1394398" cy="1192368"/>
            <a:chOff x="6847099" y="5029460"/>
            <a:chExt cx="1394044" cy="1192774"/>
          </a:xfrm>
        </p:grpSpPr>
        <p:pic>
          <p:nvPicPr>
            <p:cNvPr id="32778" name="Picture 14" descr="ocwcsquarelogo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07643" y="5029460"/>
              <a:ext cx="1333500" cy="85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Box 15"/>
            <p:cNvSpPr txBox="1">
              <a:spLocks noChangeArrowheads="1"/>
            </p:cNvSpPr>
            <p:nvPr/>
          </p:nvSpPr>
          <p:spPr bwMode="auto">
            <a:xfrm>
              <a:off x="6847099" y="5791200"/>
              <a:ext cx="184619" cy="43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1004669">
            <a:off x="6085673" y="2306961"/>
            <a:ext cx="3023716" cy="3154966"/>
            <a:chOff x="441245" y="1256171"/>
            <a:chExt cx="3517976" cy="3532514"/>
          </a:xfrm>
        </p:grpSpPr>
        <p:pic>
          <p:nvPicPr>
            <p:cNvPr id="32776" name="Picture 2" descr="itunes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60969">
              <a:off x="441245" y="1256171"/>
              <a:ext cx="3079682" cy="3129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Box 17"/>
            <p:cNvSpPr txBox="1">
              <a:spLocks noChangeArrowheads="1"/>
            </p:cNvSpPr>
            <p:nvPr/>
          </p:nvSpPr>
          <p:spPr bwMode="auto">
            <a:xfrm rot="20611747">
              <a:off x="1124612" y="4306235"/>
              <a:ext cx="2834609" cy="48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90"/>
                  </a:solidFill>
                </a:rPr>
                <a:t>Podcasts - iTunes U</a:t>
              </a: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5085246" y="5527294"/>
            <a:ext cx="4826000" cy="1390930"/>
            <a:chOff x="4052556" y="3307644"/>
            <a:chExt cx="4826000" cy="1390930"/>
          </a:xfrm>
        </p:grpSpPr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52556" y="3307644"/>
              <a:ext cx="3982362" cy="88962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4306556" y="4236909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Open Educational Resources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1604"/>
            <a:ext cx="8229600" cy="7651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The OPAL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metromap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4819" name="Picture 3" descr="metromap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6779"/>
            <a:ext cx="9144000" cy="560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5022" y="6427113"/>
            <a:ext cx="341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</a:rPr>
              <a:t>http://www.oer-quality.org</a:t>
            </a:r>
            <a:r>
              <a:rPr lang="en-US" sz="2200" dirty="0" smtClean="0">
                <a:solidFill>
                  <a:srgbClr val="0000FF"/>
                </a:solidFill>
              </a:rPr>
              <a:t>/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475"/>
            <a:ext cx="8229600" cy="765175"/>
          </a:xfrm>
        </p:spPr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4318000"/>
          </a:xfrm>
        </p:spPr>
        <p:txBody>
          <a:bodyPr/>
          <a:lstStyle/>
          <a:p>
            <a:r>
              <a:rPr lang="en-US" dirty="0" smtClean="0"/>
              <a:t>Inventory of more than 100 OER initiatives</a:t>
            </a:r>
          </a:p>
          <a:p>
            <a:r>
              <a:rPr lang="en-US" dirty="0" smtClean="0"/>
              <a:t>11 country reports and 13 mini-reports</a:t>
            </a:r>
          </a:p>
          <a:p>
            <a:r>
              <a:rPr lang="en-US" dirty="0" smtClean="0"/>
              <a:t>7 in-depth case studies</a:t>
            </a:r>
          </a:p>
          <a:p>
            <a:r>
              <a:rPr lang="en-US" dirty="0" smtClean="0"/>
              <a:t>3 EU-wide policy papers</a:t>
            </a:r>
          </a:p>
          <a:p>
            <a:r>
              <a:rPr lang="en-US" dirty="0" smtClean="0"/>
              <a:t>7 options brief packs for EU nations/regions</a:t>
            </a:r>
            <a:endParaRPr lang="en-US" dirty="0"/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olution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203200"/>
            <a:ext cx="3978576" cy="6180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7045" y="6432580"/>
            <a:ext cx="560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90"/>
                </a:solidFill>
              </a:rPr>
              <a:t>http://www.flickr.com/photos/maxoz/5655569031/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275"/>
            <a:ext cx="8229600" cy="765175"/>
          </a:xfrm>
        </p:spPr>
        <p:txBody>
          <a:bodyPr/>
          <a:lstStyle/>
          <a:p>
            <a:r>
              <a:rPr lang="en-US" dirty="0" smtClean="0"/>
              <a:t>Country reports: key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800"/>
            <a:ext cx="8229600" cy="4318000"/>
          </a:xfrm>
        </p:spPr>
        <p:txBody>
          <a:bodyPr>
            <a:normAutofit/>
          </a:bodyPr>
          <a:lstStyle/>
          <a:p>
            <a:r>
              <a:rPr lang="en-US" dirty="0" smtClean="0"/>
              <a:t>Diversity of educational contexts and maturity of internet provision and use of </a:t>
            </a:r>
            <a:r>
              <a:rPr lang="en-US" dirty="0" err="1" smtClean="0"/>
              <a:t>e</a:t>
            </a:r>
            <a:r>
              <a:rPr lang="en-US" dirty="0" smtClean="0"/>
              <a:t>-learning</a:t>
            </a:r>
          </a:p>
          <a:p>
            <a:r>
              <a:rPr lang="en-US" dirty="0" smtClean="0"/>
              <a:t>Differences in policy support and funding for OER initiatives</a:t>
            </a:r>
          </a:p>
          <a:p>
            <a:r>
              <a:rPr lang="en-US" dirty="0" smtClean="0"/>
              <a:t>Diversity from basic OER awareness to OER maturity and embedding</a:t>
            </a:r>
          </a:p>
          <a:p>
            <a:r>
              <a:rPr lang="en-US" dirty="0" smtClean="0"/>
              <a:t>Few national OER initiatives</a:t>
            </a:r>
          </a:p>
          <a:p>
            <a:endParaRPr lang="en-US" dirty="0"/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9075"/>
            <a:ext cx="8229600" cy="765175"/>
          </a:xfrm>
        </p:spPr>
        <p:txBody>
          <a:bodyPr/>
          <a:lstStyle/>
          <a:p>
            <a:r>
              <a:rPr lang="en-US" dirty="0" smtClean="0"/>
              <a:t>UK Country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4318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Funding mainly from government – top-down</a:t>
            </a:r>
          </a:p>
          <a:p>
            <a:r>
              <a:rPr lang="en-US" dirty="0" smtClean="0"/>
              <a:t>Funding mainly on production/producers, little on end-users or impact on learning</a:t>
            </a:r>
          </a:p>
          <a:p>
            <a:r>
              <a:rPr lang="en-US" dirty="0" smtClean="0"/>
              <a:t>Mainly HE/FE, little school-based</a:t>
            </a:r>
          </a:p>
          <a:p>
            <a:r>
              <a:rPr lang="en-US" dirty="0" smtClean="0"/>
              <a:t>Most institutions don’t have an OER strategy</a:t>
            </a:r>
          </a:p>
          <a:p>
            <a:r>
              <a:rPr lang="en-US" dirty="0" smtClean="0"/>
              <a:t>Lots on cascading and transferring of experience</a:t>
            </a:r>
          </a:p>
          <a:p>
            <a:r>
              <a:rPr lang="en-US" dirty="0" smtClean="0"/>
              <a:t>Most institutions have an OER repository</a:t>
            </a:r>
          </a:p>
          <a:p>
            <a:r>
              <a:rPr lang="en-US" dirty="0" smtClean="0"/>
              <a:t>Related work: </a:t>
            </a:r>
            <a:r>
              <a:rPr lang="en-US" dirty="0" err="1" smtClean="0"/>
              <a:t>iTunesU</a:t>
            </a:r>
            <a:r>
              <a:rPr lang="en-US" dirty="0" smtClean="0"/>
              <a:t> and </a:t>
            </a:r>
            <a:r>
              <a:rPr lang="en-US" dirty="0" err="1" smtClean="0"/>
              <a:t>MOOCs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8601" y="6213790"/>
            <a:ext cx="16944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Ming </a:t>
            </a:r>
            <a:r>
              <a:rPr lang="en-US" sz="3200" dirty="0" err="1" smtClean="0"/>
              <a:t>Nie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835514" y="365908"/>
            <a:ext cx="6160547" cy="6461248"/>
            <a:chOff x="1835514" y="365908"/>
            <a:chExt cx="6160547" cy="6461248"/>
          </a:xfrm>
        </p:grpSpPr>
        <p:sp>
          <p:nvSpPr>
            <p:cNvPr id="323589" name="Rectangle 4"/>
            <p:cNvSpPr>
              <a:spLocks/>
            </p:cNvSpPr>
            <p:nvPr/>
          </p:nvSpPr>
          <p:spPr bwMode="auto">
            <a:xfrm>
              <a:off x="1835514" y="6550157"/>
              <a:ext cx="546246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40639" bIns="0">
              <a:prstTxWarp prst="textNoShape">
                <a:avLst/>
              </a:prstTxWarp>
              <a:spAutoFit/>
            </a:bodyPr>
            <a:lstStyle/>
            <a:p>
              <a:pPr marL="39688" algn="l"/>
              <a:r>
                <a:rPr lang="en-US" u="sng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2"/>
                </a:rPr>
                <a:t>http://www.youtube.com/watch?v=eW3gMGqcZQc</a:t>
              </a:r>
              <a:endParaRPr lang="en-US" u="sng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endParaRPr>
            </a:p>
          </p:txBody>
        </p:sp>
        <p:sp>
          <p:nvSpPr>
            <p:cNvPr id="323590" name="Rectangle 5"/>
            <p:cNvSpPr>
              <a:spLocks/>
            </p:cNvSpPr>
            <p:nvPr/>
          </p:nvSpPr>
          <p:spPr bwMode="auto">
            <a:xfrm>
              <a:off x="6687400" y="365908"/>
              <a:ext cx="1308661" cy="18466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 algn="l"/>
              <a:r>
                <a:rPr lang="en-US" sz="3000" dirty="0">
                  <a:solidFill>
                    <a:srgbClr val="A40800"/>
                  </a:solidFill>
                  <a:ea typeface="Gill Sans" pitchFamily="-1" charset="0"/>
                  <a:cs typeface="Gill Sans" pitchFamily="-1" charset="0"/>
                </a:rPr>
                <a:t>M</a:t>
              </a:r>
              <a:r>
                <a:rPr lang="en-US" sz="3000" dirty="0">
                  <a:solidFill>
                    <a:schemeClr val="tx1"/>
                  </a:solidFill>
                  <a:ea typeface="Gill Sans" pitchFamily="-1" charset="0"/>
                  <a:cs typeface="Gill Sans" pitchFamily="-1" charset="0"/>
                </a:rPr>
                <a:t>assive</a:t>
              </a:r>
            </a:p>
            <a:p>
              <a:pPr marL="39688" algn="l"/>
              <a:r>
                <a:rPr lang="en-US" sz="3000" dirty="0">
                  <a:solidFill>
                    <a:srgbClr val="9B2C01"/>
                  </a:solidFill>
                  <a:ea typeface="Gill Sans" pitchFamily="-1" charset="0"/>
                  <a:cs typeface="Gill Sans" pitchFamily="-1" charset="0"/>
                </a:rPr>
                <a:t>O</a:t>
              </a:r>
              <a:r>
                <a:rPr lang="en-US" sz="3000" dirty="0">
                  <a:solidFill>
                    <a:schemeClr val="tx1"/>
                  </a:solidFill>
                  <a:ea typeface="Gill Sans" pitchFamily="-1" charset="0"/>
                  <a:cs typeface="Gill Sans" pitchFamily="-1" charset="0"/>
                </a:rPr>
                <a:t>pen </a:t>
              </a:r>
            </a:p>
            <a:p>
              <a:pPr marL="39688" algn="l"/>
              <a:r>
                <a:rPr lang="en-US" sz="3000" dirty="0">
                  <a:solidFill>
                    <a:srgbClr val="A40800"/>
                  </a:solidFill>
                  <a:ea typeface="Gill Sans" pitchFamily="-1" charset="0"/>
                  <a:cs typeface="Gill Sans" pitchFamily="-1" charset="0"/>
                </a:rPr>
                <a:t>O</a:t>
              </a:r>
              <a:r>
                <a:rPr lang="en-US" sz="3000" dirty="0">
                  <a:solidFill>
                    <a:schemeClr val="tx1"/>
                  </a:solidFill>
                  <a:ea typeface="Gill Sans" pitchFamily="-1" charset="0"/>
                  <a:cs typeface="Gill Sans" pitchFamily="-1" charset="0"/>
                </a:rPr>
                <a:t>nline </a:t>
              </a:r>
            </a:p>
            <a:p>
              <a:pPr marL="39688" algn="l"/>
              <a:r>
                <a:rPr lang="en-US" sz="3000" dirty="0">
                  <a:solidFill>
                    <a:srgbClr val="A40800"/>
                  </a:solidFill>
                  <a:ea typeface="Gill Sans" pitchFamily="-1" charset="0"/>
                  <a:cs typeface="Gill Sans" pitchFamily="-1" charset="0"/>
                </a:rPr>
                <a:t>C</a:t>
              </a:r>
              <a:r>
                <a:rPr lang="en-US" sz="3000" dirty="0">
                  <a:solidFill>
                    <a:schemeClr val="tx1"/>
                  </a:solidFill>
                  <a:ea typeface="Gill Sans" pitchFamily="-1" charset="0"/>
                  <a:cs typeface="Gill Sans" pitchFamily="-1" charset="0"/>
                </a:rPr>
                <a:t>ourse</a:t>
              </a: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215280" y="172192"/>
            <a:ext cx="8766056" cy="6461248"/>
            <a:chOff x="215280" y="172192"/>
            <a:chExt cx="8766056" cy="6461248"/>
          </a:xfrm>
        </p:grpSpPr>
        <p:pic>
          <p:nvPicPr>
            <p:cNvPr id="12" name="Picture 11" descr="OLDS_MOOC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280" y="172192"/>
              <a:ext cx="5274350" cy="4164413"/>
            </a:xfrm>
            <a:prstGeom prst="rect">
              <a:avLst/>
            </a:prstGeom>
          </p:spPr>
        </p:pic>
        <p:pic>
          <p:nvPicPr>
            <p:cNvPr id="13" name="Picture 12" descr="OLDS_MOOC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0924" y="2671485"/>
              <a:ext cx="5090412" cy="39619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4830" y="5100920"/>
              <a:ext cx="28905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</a:rPr>
                <a:t>http://</a:t>
              </a:r>
              <a:r>
                <a:rPr lang="en-US" sz="2200" dirty="0" err="1" smtClean="0">
                  <a:solidFill>
                    <a:srgbClr val="0000FF"/>
                  </a:solidFill>
                </a:rPr>
                <a:t>www.olds.ac.uk</a:t>
              </a:r>
              <a:r>
                <a:rPr lang="en-US" sz="2200" dirty="0" smtClean="0">
                  <a:solidFill>
                    <a:srgbClr val="0000FF"/>
                  </a:solidFill>
                </a:rPr>
                <a:t>/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7632"/>
            <a:ext cx="8229600" cy="1143000"/>
          </a:xfrm>
        </p:spPr>
        <p:txBody>
          <a:bodyPr/>
          <a:lstStyle/>
          <a:p>
            <a:r>
              <a:rPr lang="en-US" dirty="0" smtClean="0"/>
              <a:t>Learning pathways</a:t>
            </a:r>
            <a:endParaRPr lang="en-US" dirty="0"/>
          </a:p>
        </p:txBody>
      </p:sp>
      <p:pic>
        <p:nvPicPr>
          <p:cNvPr id="3" name="Picture 2" descr="sociallea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51" y="913183"/>
            <a:ext cx="6484241" cy="5303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5219" y="6268867"/>
            <a:ext cx="394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http://</a:t>
            </a:r>
            <a:r>
              <a:rPr lang="en-US" sz="2400" dirty="0" err="1" smtClean="0">
                <a:solidFill>
                  <a:srgbClr val="0000FF"/>
                </a:solidFill>
              </a:rPr>
              <a:t>sociallearn.open.ac.uk</a:t>
            </a:r>
            <a:r>
              <a:rPr lang="en-US" sz="2400" dirty="0" smtClean="0">
                <a:solidFill>
                  <a:srgbClr val="0000FF"/>
                </a:solidFill>
              </a:rPr>
              <a:t>/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23060"/>
            <a:ext cx="8229600" cy="4525963"/>
          </a:xfrm>
        </p:spPr>
        <p:txBody>
          <a:bodyPr/>
          <a:lstStyle/>
          <a:p>
            <a:r>
              <a:rPr lang="en-US" dirty="0" smtClean="0"/>
              <a:t>Computer assisted</a:t>
            </a:r>
          </a:p>
          <a:p>
            <a:r>
              <a:rPr lang="en-US" dirty="0" smtClean="0"/>
              <a:t>Peer support</a:t>
            </a:r>
          </a:p>
          <a:p>
            <a:r>
              <a:rPr lang="en-US" dirty="0" smtClean="0"/>
              <a:t>Tutor support</a:t>
            </a:r>
          </a:p>
          <a:p>
            <a:r>
              <a:rPr lang="en-US" dirty="0" smtClean="0"/>
              <a:t>Community support</a:t>
            </a:r>
          </a:p>
          <a:p>
            <a:r>
              <a:rPr lang="en-US" dirty="0" smtClean="0"/>
              <a:t>Mentoring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 descr="learning_sup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135" y="1883176"/>
            <a:ext cx="3106570" cy="3273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7609" y="631082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http://www.flickr.com/photos/24289877@N02/5851058394/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-236538"/>
            <a:ext cx="7353300" cy="1730376"/>
          </a:xfrm>
        </p:spPr>
        <p:txBody>
          <a:bodyPr/>
          <a:lstStyle/>
          <a:p>
            <a:pPr eaLnBrk="1" hangingPunct="1"/>
            <a:r>
              <a:rPr lang="en-US" dirty="0" smtClean="0"/>
              <a:t>A</a:t>
            </a:r>
            <a:r>
              <a:rPr lang="en-US" dirty="0" smtClean="0"/>
              <a:t>ccreditation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0" y="1905000"/>
            <a:ext cx="4241800" cy="3849688"/>
            <a:chOff x="0" y="0"/>
            <a:chExt cx="2672" cy="2425"/>
          </a:xfrm>
        </p:grpSpPr>
        <p:sp>
          <p:nvSpPr>
            <p:cNvPr id="324616" name="Rectangle 3"/>
            <p:cNvSpPr>
              <a:spLocks/>
            </p:cNvSpPr>
            <p:nvPr/>
          </p:nvSpPr>
          <p:spPr bwMode="auto">
            <a:xfrm>
              <a:off x="443" y="2192"/>
              <a:ext cx="154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 algn="l"/>
              <a:r>
                <a:rPr lang="en-US" sz="2400" u="sng" dirty="0" smtClean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2"/>
                </a:rPr>
                <a:t>www.p2pu.org</a:t>
              </a:r>
              <a:r>
                <a:rPr lang="en-US" sz="2400" u="sng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2"/>
                </a:rPr>
                <a:t>/en/</a:t>
              </a:r>
              <a:endParaRPr lang="en-US" sz="2400" u="sng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endParaRPr>
            </a:p>
          </p:txBody>
        </p:sp>
        <p:sp>
          <p:nvSpPr>
            <p:cNvPr id="324617" name="Rectangle 4"/>
            <p:cNvSpPr>
              <a:spLocks/>
            </p:cNvSpPr>
            <p:nvPr/>
          </p:nvSpPr>
          <p:spPr bwMode="auto">
            <a:xfrm>
              <a:off x="296" y="1856"/>
              <a:ext cx="2071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 algn="l"/>
              <a:r>
                <a:rPr lang="en-US" sz="2600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</a:rPr>
                <a:t>Peer to Peer University</a:t>
              </a:r>
            </a:p>
          </p:txBody>
        </p:sp>
        <p:pic>
          <p:nvPicPr>
            <p:cNvPr id="3246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72" cy="182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86300" y="1905000"/>
            <a:ext cx="6667500" cy="3937000"/>
            <a:chOff x="256" y="0"/>
            <a:chExt cx="4200" cy="2480"/>
          </a:xfrm>
        </p:grpSpPr>
        <p:pic>
          <p:nvPicPr>
            <p:cNvPr id="32461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" y="0"/>
              <a:ext cx="2752" cy="1824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  <p:sp>
          <p:nvSpPr>
            <p:cNvPr id="324614" name="Rectangle 8"/>
            <p:cNvSpPr>
              <a:spLocks/>
            </p:cNvSpPr>
            <p:nvPr/>
          </p:nvSpPr>
          <p:spPr bwMode="auto">
            <a:xfrm>
              <a:off x="307" y="2192"/>
              <a:ext cx="35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40" bIns="0">
              <a:prstTxWarp prst="textNoShape">
                <a:avLst/>
              </a:prstTxWarp>
            </a:bodyPr>
            <a:lstStyle/>
            <a:p>
              <a:pPr marL="39688" algn="l"/>
              <a:r>
                <a:rPr lang="en-US" sz="2400" u="sng" dirty="0" smtClean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wikieducator.org</a:t>
              </a:r>
              <a:r>
                <a:rPr lang="en-US" sz="2400" u="sng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/OER_university/</a:t>
              </a:r>
              <a:endParaRPr lang="en-US" sz="2400" u="sng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endParaRPr>
            </a:p>
          </p:txBody>
        </p:sp>
        <p:sp>
          <p:nvSpPr>
            <p:cNvPr id="324615" name="Rectangle 9"/>
            <p:cNvSpPr>
              <a:spLocks/>
            </p:cNvSpPr>
            <p:nvPr/>
          </p:nvSpPr>
          <p:spPr bwMode="auto">
            <a:xfrm>
              <a:off x="936" y="1864"/>
              <a:ext cx="35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40" bIns="0">
              <a:prstTxWarp prst="textNoShape">
                <a:avLst/>
              </a:prstTxWarp>
            </a:bodyPr>
            <a:lstStyle/>
            <a:p>
              <a:pPr marL="39688" algn="l"/>
              <a:r>
                <a:rPr lang="en-US" sz="2400" u="sng" dirty="0">
                  <a:solidFill>
                    <a:srgbClr val="001F67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OER University</a:t>
              </a:r>
              <a:endParaRPr lang="en-US" sz="2400" u="sng" dirty="0">
                <a:solidFill>
                  <a:srgbClr val="001F67"/>
                </a:solidFill>
                <a:ea typeface="Gill Sans" pitchFamily="-1" charset="0"/>
                <a:cs typeface="Gill Sans" pitchFamily="-1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</a:t>
            </a:r>
            <a:r>
              <a:rPr lang="en-US" dirty="0" err="1" smtClean="0"/>
              <a:t>e</a:t>
            </a:r>
            <a:r>
              <a:rPr lang="en-US" dirty="0" smtClean="0"/>
              <a:t>-Pedagogies to technologies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65777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Pedagogies	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199" y="2005540"/>
            <a:ext cx="4526498" cy="46831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Problem-</a:t>
            </a:r>
            <a:r>
              <a:rPr lang="en-US" dirty="0">
                <a:solidFill>
                  <a:srgbClr val="000090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ased Learning (PBL)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Inquiry-Based Learning (IBL)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Didactic (Did)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Reflection (Ref)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Dialogic Learning (Dial)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Collaboration (</a:t>
            </a:r>
            <a:r>
              <a:rPr lang="en-US" dirty="0" err="1" smtClean="0">
                <a:solidFill>
                  <a:srgbClr val="000090"/>
                </a:solidFill>
              </a:rPr>
              <a:t>Collab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Assessment (Ass)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Communities of Practice (</a:t>
            </a:r>
            <a:r>
              <a:rPr lang="en-US" dirty="0" err="1" smtClean="0">
                <a:solidFill>
                  <a:srgbClr val="000090"/>
                </a:solidFill>
              </a:rPr>
              <a:t>CoP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IBL – social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User-Generated Content (UGC)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83697" y="1365777"/>
            <a:ext cx="4041775" cy="639762"/>
          </a:xfrm>
        </p:spPr>
        <p:txBody>
          <a:bodyPr/>
          <a:lstStyle/>
          <a:p>
            <a:r>
              <a:rPr lang="en-US" sz="3200" dirty="0" smtClean="0"/>
              <a:t>Technologies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83697" y="2005540"/>
            <a:ext cx="4041775" cy="506413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Virtual Worlds (VW)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Google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E-Books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Blogs,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-Portfolios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Discussion Forums (DF)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Wikis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MCQs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Google+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Twitter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Youtube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3746498" y="975767"/>
            <a:ext cx="2413001" cy="5954361"/>
            <a:chOff x="3013209" y="148163"/>
            <a:chExt cx="2767290" cy="6792113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1471878" y="3524246"/>
              <a:ext cx="573616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12691" y="148163"/>
              <a:ext cx="1635150" cy="6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80"/>
                  </a:solidFill>
                </a:rPr>
                <a:t>Social</a:t>
              </a:r>
              <a:endParaRPr lang="en-US" sz="3200" b="1" dirty="0">
                <a:solidFill>
                  <a:srgbClr val="00008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3209" y="6273225"/>
              <a:ext cx="2767290" cy="6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80"/>
                  </a:solidFill>
                </a:rPr>
                <a:t>Individual</a:t>
              </a:r>
              <a:endParaRPr lang="en-US" sz="3200" b="1" dirty="0">
                <a:solidFill>
                  <a:srgbClr val="00008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824670" y="3490335"/>
            <a:ext cx="8149999" cy="624598"/>
            <a:chOff x="-346909" y="3031623"/>
            <a:chExt cx="9346623" cy="71248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73088" y="3135843"/>
              <a:ext cx="753533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346909" y="3077052"/>
              <a:ext cx="2088563" cy="6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8000FF"/>
                  </a:solidFill>
                </a:rPr>
                <a:t>Informal</a:t>
              </a:r>
              <a:endParaRPr lang="en-US" sz="3200" b="1" dirty="0">
                <a:solidFill>
                  <a:srgbClr val="8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8060" y="3031623"/>
              <a:ext cx="1831654" cy="66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8000FF"/>
                  </a:solidFill>
                </a:rPr>
                <a:t>Formal</a:t>
              </a:r>
              <a:endParaRPr lang="en-US" sz="3200" b="1" dirty="0">
                <a:solidFill>
                  <a:srgbClr val="8000FF"/>
                </a:solidFill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1418179" y="1474065"/>
            <a:ext cx="7027328" cy="4143780"/>
            <a:chOff x="692643" y="602206"/>
            <a:chExt cx="8059115" cy="4726792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020732" y="1185651"/>
              <a:ext cx="2658282" cy="178117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727564" y="3016706"/>
              <a:ext cx="2658282" cy="1781176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2643" y="602206"/>
              <a:ext cx="2609897" cy="6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Information</a:t>
              </a:r>
              <a:endParaRPr lang="en-US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61570" y="4661947"/>
              <a:ext cx="2790188" cy="6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Experience</a:t>
              </a:r>
              <a:endParaRPr lang="en-US" sz="32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753538" y="-21700"/>
            <a:ext cx="8229600" cy="1143000"/>
          </a:xfrm>
        </p:spPr>
        <p:txBody>
          <a:bodyPr/>
          <a:lstStyle/>
          <a:p>
            <a:r>
              <a:rPr lang="en-US" dirty="0" smtClean="0"/>
              <a:t>A pedagogy 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rot="5400000">
            <a:off x="1471878" y="3524246"/>
            <a:ext cx="573616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31166" y="148163"/>
            <a:ext cx="1175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80"/>
                </a:solidFill>
              </a:rPr>
              <a:t>Social</a:t>
            </a:r>
            <a:endParaRPr lang="en-US" sz="3200" b="1" dirty="0">
              <a:solidFill>
                <a:srgbClr val="000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0160" y="6273224"/>
            <a:ext cx="18740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80"/>
                </a:solidFill>
              </a:rPr>
              <a:t>Individual</a:t>
            </a:r>
            <a:endParaRPr lang="en-US" sz="3200" b="1" dirty="0">
              <a:solidFill>
                <a:srgbClr val="00008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3088" y="3135843"/>
            <a:ext cx="753533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492" y="3077052"/>
            <a:ext cx="16393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FF"/>
                </a:solidFill>
              </a:rPr>
              <a:t>Informal</a:t>
            </a:r>
            <a:endParaRPr lang="en-US" sz="3200" b="1" dirty="0">
              <a:solidFill>
                <a:srgbClr val="8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7760" y="3031596"/>
            <a:ext cx="1371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FF"/>
                </a:solidFill>
              </a:rPr>
              <a:t>Formal</a:t>
            </a:r>
            <a:endParaRPr lang="en-US" sz="3200" b="1" dirty="0">
              <a:solidFill>
                <a:srgbClr val="8000FF"/>
              </a:solidFill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6814827" y="209719"/>
            <a:ext cx="1877111" cy="1569660"/>
            <a:chOff x="6814827" y="209719"/>
            <a:chExt cx="1877111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6814827" y="209719"/>
              <a:ext cx="1378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PBL/</a:t>
              </a:r>
              <a:r>
                <a:rPr lang="en-US" sz="2800" dirty="0" smtClean="0">
                  <a:solidFill>
                    <a:srgbClr val="FF0000"/>
                  </a:solidFill>
                </a:rPr>
                <a:t>VW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14827" y="732939"/>
              <a:ext cx="1773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Dial/</a:t>
              </a:r>
              <a:r>
                <a:rPr lang="en-US" sz="2800" dirty="0" smtClean="0">
                  <a:solidFill>
                    <a:srgbClr val="FF0000"/>
                  </a:solidFill>
                </a:rPr>
                <a:t>forum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4827" y="1256159"/>
              <a:ext cx="1877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90"/>
                  </a:solidFill>
                </a:rPr>
                <a:t>Collab</a:t>
              </a:r>
              <a:r>
                <a:rPr lang="en-US" sz="2800" dirty="0" smtClean="0">
                  <a:solidFill>
                    <a:srgbClr val="000090"/>
                  </a:solidFill>
                </a:rPr>
                <a:t>/</a:t>
              </a:r>
              <a:r>
                <a:rPr lang="en-US" sz="2800" dirty="0" smtClean="0">
                  <a:solidFill>
                    <a:srgbClr val="FF0000"/>
                  </a:solidFill>
                </a:rPr>
                <a:t>Wiki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110931" y="209719"/>
            <a:ext cx="2084876" cy="1477327"/>
            <a:chOff x="110931" y="209719"/>
            <a:chExt cx="2084876" cy="1477327"/>
          </a:xfrm>
        </p:grpSpPr>
        <p:sp>
          <p:nvSpPr>
            <p:cNvPr id="21" name="TextBox 20"/>
            <p:cNvSpPr txBox="1"/>
            <p:nvPr/>
          </p:nvSpPr>
          <p:spPr>
            <a:xfrm>
              <a:off x="110931" y="209719"/>
              <a:ext cx="1790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IBL/</a:t>
              </a:r>
              <a:r>
                <a:rPr lang="en-US" sz="2800" dirty="0" smtClean="0">
                  <a:solidFill>
                    <a:srgbClr val="FF0000"/>
                  </a:solidFill>
                </a:rPr>
                <a:t>Twitter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1" y="732939"/>
              <a:ext cx="20848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90"/>
                  </a:solidFill>
                </a:rPr>
                <a:t>CoP</a:t>
              </a:r>
              <a:r>
                <a:rPr lang="en-US" sz="2800" dirty="0" smtClean="0">
                  <a:solidFill>
                    <a:srgbClr val="000090"/>
                  </a:solidFill>
                </a:rPr>
                <a:t>/</a:t>
              </a:r>
              <a:r>
                <a:rPr lang="en-US" sz="2800" dirty="0" smtClean="0">
                  <a:solidFill>
                    <a:srgbClr val="FF0000"/>
                  </a:solidFill>
                </a:rPr>
                <a:t>Google+</a:t>
              </a:r>
            </a:p>
            <a:p>
              <a:r>
                <a:rPr lang="en-US" sz="2800" dirty="0" smtClean="0">
                  <a:solidFill>
                    <a:srgbClr val="000090"/>
                  </a:solidFill>
                </a:rPr>
                <a:t>Dial</a:t>
              </a:r>
              <a:r>
                <a:rPr lang="en-US" sz="2800" dirty="0" smtClean="0">
                  <a:solidFill>
                    <a:srgbClr val="FF0000"/>
                  </a:solidFill>
                </a:rPr>
                <a:t>/Skype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110931" y="5262015"/>
            <a:ext cx="2206554" cy="1442096"/>
            <a:chOff x="110931" y="5510064"/>
            <a:chExt cx="2206554" cy="1442096"/>
          </a:xfrm>
        </p:grpSpPr>
        <p:sp>
          <p:nvSpPr>
            <p:cNvPr id="25" name="TextBox 24"/>
            <p:cNvSpPr txBox="1"/>
            <p:nvPr/>
          </p:nvSpPr>
          <p:spPr>
            <a:xfrm>
              <a:off x="110931" y="5510064"/>
              <a:ext cx="1433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Ref/</a:t>
              </a:r>
              <a:r>
                <a:rPr lang="en-US" sz="2800" dirty="0" smtClean="0">
                  <a:solidFill>
                    <a:srgbClr val="FF0000"/>
                  </a:solidFill>
                </a:rPr>
                <a:t>Blog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0931" y="5998053"/>
              <a:ext cx="22065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IBL/</a:t>
              </a:r>
              <a:r>
                <a:rPr lang="en-US" sz="2800" dirty="0" smtClean="0">
                  <a:solidFill>
                    <a:srgbClr val="FF0000"/>
                  </a:solidFill>
                </a:rPr>
                <a:t>Google</a:t>
              </a:r>
            </a:p>
            <a:p>
              <a:r>
                <a:rPr lang="en-US" sz="2800" dirty="0" smtClean="0">
                  <a:solidFill>
                    <a:srgbClr val="000090"/>
                  </a:solidFill>
                </a:rPr>
                <a:t>UGC</a:t>
              </a:r>
              <a:r>
                <a:rPr lang="en-US" sz="2800" dirty="0" smtClean="0">
                  <a:solidFill>
                    <a:srgbClr val="FF0000"/>
                  </a:solidFill>
                </a:rPr>
                <a:t>/YouTube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6814827" y="5262015"/>
            <a:ext cx="2335420" cy="1534429"/>
            <a:chOff x="6814827" y="5262015"/>
            <a:chExt cx="2335420" cy="1534429"/>
          </a:xfrm>
        </p:grpSpPr>
        <p:sp>
          <p:nvSpPr>
            <p:cNvPr id="27" name="TextBox 26"/>
            <p:cNvSpPr txBox="1"/>
            <p:nvPr/>
          </p:nvSpPr>
          <p:spPr>
            <a:xfrm>
              <a:off x="6814827" y="5262015"/>
              <a:ext cx="2335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Ref/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800" dirty="0" smtClean="0">
                  <a:solidFill>
                    <a:srgbClr val="FF0000"/>
                  </a:solidFill>
                </a:rPr>
                <a:t>-Portfolio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14827" y="5785235"/>
              <a:ext cx="1834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Did/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800" dirty="0" smtClean="0">
                  <a:solidFill>
                    <a:srgbClr val="FF0000"/>
                  </a:solidFill>
                </a:rPr>
                <a:t>-Book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14827" y="6273224"/>
              <a:ext cx="1689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Ass/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MCQs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rot="5400000">
            <a:off x="1471878" y="3524246"/>
            <a:ext cx="573616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5492" y="148163"/>
            <a:ext cx="20519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Experience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9657" y="6273224"/>
            <a:ext cx="22196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Information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3088" y="3135843"/>
            <a:ext cx="753533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492" y="3077052"/>
            <a:ext cx="16393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FF"/>
                </a:solidFill>
              </a:rPr>
              <a:t>Informal</a:t>
            </a:r>
            <a:endParaRPr lang="en-US" sz="3200" b="1" dirty="0">
              <a:solidFill>
                <a:srgbClr val="8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7760" y="3031596"/>
            <a:ext cx="1371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FF"/>
                </a:solidFill>
              </a:rPr>
              <a:t>Formal</a:t>
            </a:r>
            <a:endParaRPr lang="en-US" sz="3200" b="1" dirty="0">
              <a:solidFill>
                <a:srgbClr val="8000FF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6814827" y="209719"/>
            <a:ext cx="2335420" cy="1569660"/>
            <a:chOff x="6814827" y="209719"/>
            <a:chExt cx="2335420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6814827" y="209719"/>
              <a:ext cx="1378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PBL/</a:t>
              </a:r>
              <a:r>
                <a:rPr lang="en-US" sz="2800" dirty="0" smtClean="0">
                  <a:solidFill>
                    <a:srgbClr val="FF0000"/>
                  </a:solidFill>
                </a:rPr>
                <a:t>VW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14827" y="732939"/>
              <a:ext cx="2335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Ref/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800" dirty="0" smtClean="0">
                  <a:solidFill>
                    <a:srgbClr val="FF0000"/>
                  </a:solidFill>
                </a:rPr>
                <a:t>-Portfolio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4827" y="1256159"/>
              <a:ext cx="183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Dial/</a:t>
              </a:r>
              <a:r>
                <a:rPr lang="en-US" sz="2800" dirty="0" smtClean="0">
                  <a:solidFill>
                    <a:srgbClr val="FF0000"/>
                  </a:solidFill>
                </a:rPr>
                <a:t>Forum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110931" y="209719"/>
            <a:ext cx="2084876" cy="1477327"/>
            <a:chOff x="110931" y="209719"/>
            <a:chExt cx="2084876" cy="1477327"/>
          </a:xfrm>
        </p:grpSpPr>
        <p:sp>
          <p:nvSpPr>
            <p:cNvPr id="21" name="TextBox 20"/>
            <p:cNvSpPr txBox="1"/>
            <p:nvPr/>
          </p:nvSpPr>
          <p:spPr>
            <a:xfrm>
              <a:off x="110931" y="209719"/>
              <a:ext cx="1433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Ref/</a:t>
              </a:r>
              <a:r>
                <a:rPr lang="en-US" sz="2800" dirty="0" smtClean="0">
                  <a:solidFill>
                    <a:srgbClr val="FF0000"/>
                  </a:solidFill>
                </a:rPr>
                <a:t>Blog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1" y="732939"/>
              <a:ext cx="20848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90"/>
                  </a:solidFill>
                </a:rPr>
                <a:t>CoP</a:t>
              </a:r>
              <a:r>
                <a:rPr lang="en-US" sz="2800" dirty="0" smtClean="0">
                  <a:solidFill>
                    <a:srgbClr val="000090"/>
                  </a:solidFill>
                </a:rPr>
                <a:t>/</a:t>
              </a:r>
              <a:r>
                <a:rPr lang="en-US" sz="2800" dirty="0" smtClean="0">
                  <a:solidFill>
                    <a:srgbClr val="FF0000"/>
                  </a:solidFill>
                </a:rPr>
                <a:t>Google+</a:t>
              </a:r>
            </a:p>
            <a:p>
              <a:r>
                <a:rPr lang="en-US" sz="2800" dirty="0" smtClean="0">
                  <a:solidFill>
                    <a:srgbClr val="000090"/>
                  </a:solidFill>
                </a:rPr>
                <a:t>Dial</a:t>
              </a:r>
              <a:r>
                <a:rPr lang="en-US" sz="2800" dirty="0" smtClean="0">
                  <a:solidFill>
                    <a:srgbClr val="FF0000"/>
                  </a:solidFill>
                </a:rPr>
                <a:t>/Skype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110931" y="5262015"/>
            <a:ext cx="2206554" cy="1442096"/>
            <a:chOff x="110931" y="5510064"/>
            <a:chExt cx="2206554" cy="1442096"/>
          </a:xfrm>
        </p:grpSpPr>
        <p:sp>
          <p:nvSpPr>
            <p:cNvPr id="25" name="TextBox 24"/>
            <p:cNvSpPr txBox="1"/>
            <p:nvPr/>
          </p:nvSpPr>
          <p:spPr>
            <a:xfrm>
              <a:off x="110931" y="5510064"/>
              <a:ext cx="1790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IBL/</a:t>
              </a:r>
              <a:r>
                <a:rPr lang="en-US" sz="2800" dirty="0" smtClean="0">
                  <a:solidFill>
                    <a:srgbClr val="FF0000"/>
                  </a:solidFill>
                </a:rPr>
                <a:t>Twitter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0931" y="5998053"/>
              <a:ext cx="22065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IBL/</a:t>
              </a:r>
              <a:r>
                <a:rPr lang="en-US" sz="2800" dirty="0" smtClean="0">
                  <a:solidFill>
                    <a:srgbClr val="FF0000"/>
                  </a:solidFill>
                </a:rPr>
                <a:t>Google</a:t>
              </a:r>
            </a:p>
            <a:p>
              <a:r>
                <a:rPr lang="en-US" sz="2800" dirty="0" smtClean="0">
                  <a:solidFill>
                    <a:srgbClr val="000090"/>
                  </a:solidFill>
                </a:rPr>
                <a:t>UGC</a:t>
              </a:r>
              <a:r>
                <a:rPr lang="en-US" sz="2800" dirty="0" smtClean="0">
                  <a:solidFill>
                    <a:srgbClr val="FF0000"/>
                  </a:solidFill>
                </a:rPr>
                <a:t>/YouTube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814827" y="5262015"/>
            <a:ext cx="1834682" cy="1534429"/>
            <a:chOff x="6814827" y="5262015"/>
            <a:chExt cx="1834682" cy="1534429"/>
          </a:xfrm>
        </p:grpSpPr>
        <p:sp>
          <p:nvSpPr>
            <p:cNvPr id="27" name="TextBox 26"/>
            <p:cNvSpPr txBox="1"/>
            <p:nvPr/>
          </p:nvSpPr>
          <p:spPr>
            <a:xfrm>
              <a:off x="6814827" y="5262015"/>
              <a:ext cx="15164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90"/>
                  </a:solidFill>
                </a:rPr>
                <a:t>Coll</a:t>
              </a:r>
              <a:r>
                <a:rPr lang="en-US" sz="2800" dirty="0" smtClean="0">
                  <a:solidFill>
                    <a:srgbClr val="000090"/>
                  </a:solidFill>
                </a:rPr>
                <a:t>/</a:t>
              </a:r>
              <a:r>
                <a:rPr lang="en-US" sz="2800" dirty="0" smtClean="0">
                  <a:solidFill>
                    <a:srgbClr val="FF0000"/>
                  </a:solidFill>
                </a:rPr>
                <a:t>Wiki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14827" y="5785235"/>
              <a:ext cx="1834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Did/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800" dirty="0" smtClean="0">
                  <a:solidFill>
                    <a:srgbClr val="FF0000"/>
                  </a:solidFill>
                </a:rPr>
                <a:t>-Book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14827" y="6273224"/>
              <a:ext cx="1689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90"/>
                  </a:solidFill>
                </a:rPr>
                <a:t>Ass/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MCQs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98"/>
            <a:ext cx="8229600" cy="1143000"/>
          </a:xfrm>
        </p:spPr>
        <p:txBody>
          <a:bodyPr/>
          <a:lstStyle/>
          <a:p>
            <a:r>
              <a:rPr lang="en-US" dirty="0" smtClean="0"/>
              <a:t>Gutenberg to Zuckerberg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2752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the </a:t>
            </a:r>
            <a:r>
              <a:rPr lang="en-US" dirty="0" smtClean="0">
                <a:solidFill>
                  <a:srgbClr val="FF0000"/>
                </a:solidFill>
              </a:rPr>
              <a:t>long view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chemeClr val="accent5"/>
                </a:solidFill>
              </a:rPr>
              <a:t>w</a:t>
            </a:r>
            <a:r>
              <a:rPr lang="en-US" dirty="0" smtClean="0">
                <a:solidFill>
                  <a:schemeClr val="accent5"/>
                </a:solidFill>
              </a:rPr>
              <a:t>eb </a:t>
            </a:r>
            <a:r>
              <a:rPr lang="en-US" dirty="0" smtClean="0"/>
              <a:t>is not the net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Disruption </a:t>
            </a:r>
            <a:r>
              <a:rPr lang="en-US" dirty="0" smtClean="0"/>
              <a:t>is a feature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Ecologies </a:t>
            </a:r>
            <a:r>
              <a:rPr lang="en-US" dirty="0" smtClean="0"/>
              <a:t>not economics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Complexity </a:t>
            </a:r>
            <a:r>
              <a:rPr lang="en-US" dirty="0" smtClean="0"/>
              <a:t>is the new reality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chemeClr val="accent5"/>
                </a:solidFill>
              </a:rPr>
              <a:t>n</a:t>
            </a:r>
            <a:r>
              <a:rPr lang="en-US" dirty="0" smtClean="0">
                <a:solidFill>
                  <a:schemeClr val="accent5"/>
                </a:solidFill>
              </a:rPr>
              <a:t>etwork </a:t>
            </a:r>
            <a:r>
              <a:rPr lang="en-US" dirty="0" smtClean="0"/>
              <a:t>is now the computer</a:t>
            </a:r>
          </a:p>
          <a:p>
            <a:r>
              <a:rPr lang="en-US" dirty="0" smtClean="0"/>
              <a:t>The web is </a:t>
            </a:r>
            <a:r>
              <a:rPr lang="en-US" dirty="0" smtClean="0">
                <a:solidFill>
                  <a:srgbClr val="FF0000"/>
                </a:solidFill>
              </a:rPr>
              <a:t>evolving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Copyright </a:t>
            </a:r>
            <a:r>
              <a:rPr lang="en-US" dirty="0" smtClean="0"/>
              <a:t>or </a:t>
            </a:r>
            <a:r>
              <a:rPr lang="en-US" dirty="0" err="1" smtClean="0"/>
              <a:t>copywrong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52667" y="5929023"/>
            <a:ext cx="501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http://www.flickr.com/photos/wallyg/2617472088/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667" y="6308178"/>
            <a:ext cx="301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http://</a:t>
            </a:r>
            <a:r>
              <a:rPr lang="en-US" dirty="0" err="1" smtClean="0">
                <a:solidFill>
                  <a:srgbClr val="000090"/>
                </a:solidFill>
              </a:rPr>
              <a:t>memex.naughtons.org</a:t>
            </a:r>
            <a:r>
              <a:rPr lang="en-US" dirty="0" smtClean="0">
                <a:solidFill>
                  <a:srgbClr val="000090"/>
                </a:solidFill>
              </a:rPr>
              <a:t>/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246508" y="1013033"/>
            <a:ext cx="4722132" cy="5503901"/>
            <a:chOff x="5246508" y="1031991"/>
            <a:chExt cx="4722132" cy="5503901"/>
          </a:xfrm>
        </p:grpSpPr>
        <p:pic>
          <p:nvPicPr>
            <p:cNvPr id="10" name="Picture 9" descr="joh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8640" y="2725892"/>
              <a:ext cx="3810000" cy="3810000"/>
            </a:xfrm>
            <a:prstGeom prst="rect">
              <a:avLst/>
            </a:prstGeom>
          </p:spPr>
        </p:pic>
        <p:pic>
          <p:nvPicPr>
            <p:cNvPr id="12" name="Picture 11" descr="gutenber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508" y="1031991"/>
              <a:ext cx="1737334" cy="25937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35448" y="761256"/>
            <a:ext cx="6248549" cy="6020842"/>
            <a:chOff x="1511487" y="761206"/>
            <a:chExt cx="6248400" cy="6020594"/>
          </a:xfrm>
        </p:grpSpPr>
        <p:sp>
          <p:nvSpPr>
            <p:cNvPr id="4" name="Oval 3"/>
            <p:cNvSpPr/>
            <p:nvPr/>
          </p:nvSpPr>
          <p:spPr>
            <a:xfrm>
              <a:off x="1511487" y="761206"/>
              <a:ext cx="6248400" cy="6019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>
                  <a:sym typeface="Gill Sans" pitchFamily="-84" charset="0"/>
                </a:rPr>
                <a:t>A</a:t>
              </a:r>
            </a:p>
          </p:txBody>
        </p:sp>
        <p:cxnSp>
          <p:nvCxnSpPr>
            <p:cNvPr id="6" name="Straight Connector 5"/>
            <p:cNvCxnSpPr>
              <a:stCxn id="4" idx="0"/>
              <a:endCxn id="4" idx="4"/>
            </p:cNvCxnSpPr>
            <p:nvPr/>
          </p:nvCxnSpPr>
          <p:spPr>
            <a:xfrm rot="16200000" flipH="1">
              <a:off x="1625948" y="3770945"/>
              <a:ext cx="6019477" cy="223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2"/>
              <a:endCxn id="4" idx="6"/>
            </p:cNvCxnSpPr>
            <p:nvPr/>
          </p:nvCxnSpPr>
          <p:spPr>
            <a:xfrm rot="10800000" flipH="1">
              <a:off x="1511487" y="3771503"/>
              <a:ext cx="6248400" cy="111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58777" y="1706687"/>
            <a:ext cx="2286000" cy="170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000090"/>
                </a:solidFill>
              </a:rPr>
              <a:t>Associative</a:t>
            </a:r>
          </a:p>
          <a:p>
            <a:r>
              <a:rPr lang="en-US" sz="2100" dirty="0"/>
              <a:t>Focus on </a:t>
            </a:r>
            <a:r>
              <a:rPr lang="en-US" sz="2100" dirty="0">
                <a:solidFill>
                  <a:srgbClr val="0A8290"/>
                </a:solidFill>
              </a:rPr>
              <a:t>individual</a:t>
            </a:r>
          </a:p>
          <a:p>
            <a:r>
              <a:rPr lang="en-US" sz="2100" dirty="0"/>
              <a:t>Learning through </a:t>
            </a:r>
            <a:r>
              <a:rPr lang="en-US" sz="2100" dirty="0">
                <a:solidFill>
                  <a:srgbClr val="0A8290"/>
                </a:solidFill>
              </a:rPr>
              <a:t>association </a:t>
            </a:r>
            <a:r>
              <a:rPr lang="en-US" sz="2100" dirty="0"/>
              <a:t>and </a:t>
            </a:r>
            <a:r>
              <a:rPr lang="en-US" sz="2100" dirty="0">
                <a:solidFill>
                  <a:srgbClr val="0A8290"/>
                </a:solidFill>
              </a:rPr>
              <a:t>reinforcement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64447" y="1706687"/>
            <a:ext cx="2286000" cy="138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000090"/>
                </a:solidFill>
              </a:rPr>
              <a:t>Constructivist</a:t>
            </a:r>
          </a:p>
          <a:p>
            <a:r>
              <a:rPr lang="en-US" sz="2100" dirty="0"/>
              <a:t>Building on </a:t>
            </a:r>
            <a:r>
              <a:rPr lang="en-US" sz="2100" dirty="0">
                <a:solidFill>
                  <a:srgbClr val="0A8290"/>
                </a:solidFill>
              </a:rPr>
              <a:t>prior knowledge</a:t>
            </a:r>
          </a:p>
          <a:p>
            <a:r>
              <a:rPr lang="en-US" sz="2100" dirty="0">
                <a:solidFill>
                  <a:srgbClr val="0A8290"/>
                </a:solidFill>
              </a:rPr>
              <a:t>Task</a:t>
            </a:r>
            <a:r>
              <a:rPr lang="en-US" sz="2100" dirty="0"/>
              <a:t>-orientated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58777" y="4498330"/>
            <a:ext cx="2286000" cy="138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000090"/>
                </a:solidFill>
              </a:rPr>
              <a:t>Situative</a:t>
            </a:r>
          </a:p>
          <a:p>
            <a:r>
              <a:rPr lang="en-US" sz="2100" dirty="0"/>
              <a:t>Learning through </a:t>
            </a:r>
            <a:r>
              <a:rPr lang="en-US" sz="2100" dirty="0">
                <a:solidFill>
                  <a:srgbClr val="0A8290"/>
                </a:solidFill>
              </a:rPr>
              <a:t>social interaction</a:t>
            </a:r>
          </a:p>
          <a:p>
            <a:r>
              <a:rPr lang="en-US" sz="2100" dirty="0"/>
              <a:t>Learning in </a:t>
            </a:r>
            <a:r>
              <a:rPr lang="en-US" sz="2100" dirty="0">
                <a:solidFill>
                  <a:srgbClr val="0A8290"/>
                </a:solidFill>
              </a:rPr>
              <a:t>context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64447" y="4498330"/>
            <a:ext cx="2286000" cy="138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000090"/>
                </a:solidFill>
              </a:rPr>
              <a:t>Connectivist</a:t>
            </a:r>
          </a:p>
          <a:p>
            <a:r>
              <a:rPr lang="en-US" sz="2100" dirty="0"/>
              <a:t>Learning in a </a:t>
            </a:r>
            <a:r>
              <a:rPr lang="en-US" sz="2100" dirty="0">
                <a:solidFill>
                  <a:srgbClr val="0A8290"/>
                </a:solidFill>
              </a:rPr>
              <a:t>networked environment</a:t>
            </a:r>
          </a:p>
        </p:txBody>
      </p:sp>
      <p:sp>
        <p:nvSpPr>
          <p:cNvPr id="27655" name="Title 20"/>
          <p:cNvSpPr>
            <a:spLocks noGrp="1"/>
          </p:cNvSpPr>
          <p:nvPr>
            <p:ph type="title"/>
          </p:nvPr>
        </p:nvSpPr>
        <p:spPr>
          <a:xfrm>
            <a:off x="-1495722" y="-166316"/>
            <a:ext cx="7556748" cy="1116212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65" charset="-128"/>
                <a:cs typeface="ＭＳ Ｐゴシック" pitchFamily="-65" charset="-128"/>
              </a:rPr>
              <a:t>Pedagogies of </a:t>
            </a:r>
            <a:r>
              <a:rPr lang="en-US" sz="3400" dirty="0" err="1"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lang="en-US" sz="3400" dirty="0">
                <a:ea typeface="ＭＳ Ｐゴシック" pitchFamily="-65" charset="-128"/>
                <a:cs typeface="ＭＳ Ｐゴシック" pitchFamily="-65" charset="-128"/>
              </a:rPr>
              <a:t>-learning</a:t>
            </a:r>
          </a:p>
        </p:txBody>
      </p:sp>
      <p:sp>
        <p:nvSpPr>
          <p:cNvPr id="27656" name="TextBox 26"/>
          <p:cNvSpPr txBox="1">
            <a:spLocks noChangeArrowheads="1"/>
          </p:cNvSpPr>
          <p:nvPr/>
        </p:nvSpPr>
        <p:spPr bwMode="auto">
          <a:xfrm>
            <a:off x="5757417" y="75903"/>
            <a:ext cx="3100581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8080"/>
                </a:solidFill>
              </a:rPr>
              <a:t>Mayes &amp; De </a:t>
            </a:r>
            <a:r>
              <a:rPr lang="en-US" sz="2200" dirty="0" err="1">
                <a:solidFill>
                  <a:srgbClr val="008080"/>
                </a:solidFill>
              </a:rPr>
              <a:t>Freitas</a:t>
            </a:r>
            <a:r>
              <a:rPr lang="en-US" sz="2200" dirty="0">
                <a:solidFill>
                  <a:srgbClr val="008080"/>
                </a:solidFill>
              </a:rPr>
              <a:t>, 2004</a:t>
            </a:r>
          </a:p>
          <a:p>
            <a:r>
              <a:rPr lang="en-US" sz="2200" dirty="0">
                <a:solidFill>
                  <a:srgbClr val="008080"/>
                </a:solidFill>
              </a:rPr>
              <a:t>Conole 2010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5949" y="791877"/>
            <a:ext cx="1728548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-Assessment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Drill &amp; practice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09520" y="791877"/>
            <a:ext cx="2537313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Inquiry </a:t>
            </a:r>
            <a:r>
              <a:rPr lang="en-US" sz="2000" dirty="0" smtClean="0">
                <a:solidFill>
                  <a:srgbClr val="FF0000"/>
                </a:solidFill>
              </a:rPr>
              <a:t>learning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Collective intelligence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Resource-based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-63624" y="5625703"/>
            <a:ext cx="2044899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Experiential, Problem-based Role play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36594" y="5518547"/>
            <a:ext cx="2222376" cy="13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Reflective &amp; dialogic learning,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Personalised learning</a:t>
            </a:r>
          </a:p>
        </p:txBody>
      </p:sp>
      <p:pic>
        <p:nvPicPr>
          <p:cNvPr id="27661" name="Picture 16" descr="8LE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634" y="3200177"/>
            <a:ext cx="1696641" cy="12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8" grpId="0"/>
      <p:bldP spid="29" grpId="0"/>
      <p:bldP spid="30" grpId="0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m dem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83" y="1101398"/>
            <a:ext cx="8118947" cy="56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498947" y="75902"/>
            <a:ext cx="7555631" cy="1116211"/>
          </a:xfrm>
        </p:spPr>
        <p:txBody>
          <a:bodyPr/>
          <a:lstStyle/>
          <a:p>
            <a:pPr algn="l"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E-Assessment, drill and practice</a:t>
            </a:r>
          </a:p>
        </p:txBody>
      </p:sp>
      <p:pic>
        <p:nvPicPr>
          <p:cNvPr id="8" name="Picture 7" descr="duolin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99" y="1793307"/>
            <a:ext cx="7063001" cy="500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"/>
          <p:cNvSpPr>
            <a:spLocks/>
          </p:cNvSpPr>
          <p:nvPr/>
        </p:nvSpPr>
        <p:spPr bwMode="auto">
          <a:xfrm>
            <a:off x="165199" y="-468809"/>
            <a:ext cx="8813602" cy="1727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5600" dirty="0">
                <a:ea typeface="Gill Sans" pitchFamily="-65" charset="0"/>
                <a:cs typeface="Gill Sans" pitchFamily="-65" charset="0"/>
              </a:rPr>
              <a:t>Mobile learning</a:t>
            </a:r>
          </a:p>
        </p:txBody>
      </p:sp>
      <p:pic>
        <p:nvPicPr>
          <p:cNvPr id="3686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4289" y="0"/>
            <a:ext cx="3499712" cy="3112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Rectangle 4"/>
          <p:cNvSpPr>
            <a:spLocks/>
          </p:cNvSpPr>
          <p:nvPr/>
        </p:nvSpPr>
        <p:spPr bwMode="auto">
          <a:xfrm>
            <a:off x="244369" y="4444752"/>
            <a:ext cx="3675794" cy="2207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39066">
              <a:lnSpc>
                <a:spcPct val="93000"/>
              </a:lnSpc>
            </a:pPr>
            <a:r>
              <a:rPr lang="en-US" sz="22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Study calendars</a:t>
            </a:r>
          </a:p>
          <a:p>
            <a:pPr marL="39066">
              <a:lnSpc>
                <a:spcPct val="93000"/>
              </a:lnSpc>
            </a:pPr>
            <a:r>
              <a:rPr lang="en-US" sz="22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E</a:t>
            </a:r>
            <a:r>
              <a:rPr lang="en-US" sz="2200" dirty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-books</a:t>
            </a:r>
            <a:endParaRPr lang="en-US" sz="2200" dirty="0" smtClean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  <a:p>
            <a:pPr marL="39066">
              <a:lnSpc>
                <a:spcPct val="93000"/>
              </a:lnSpc>
            </a:pPr>
            <a:r>
              <a:rPr lang="en-US" sz="22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Learning </a:t>
            </a:r>
            <a:r>
              <a:rPr lang="en-US" sz="2200" dirty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resources</a:t>
            </a:r>
          </a:p>
          <a:p>
            <a:pPr marL="39066">
              <a:lnSpc>
                <a:spcPct val="93000"/>
              </a:lnSpc>
            </a:pPr>
            <a:r>
              <a:rPr lang="en-US" sz="2200" dirty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Online modules</a:t>
            </a:r>
          </a:p>
          <a:p>
            <a:pPr marL="39066">
              <a:lnSpc>
                <a:spcPct val="93000"/>
              </a:lnSpc>
            </a:pPr>
            <a:r>
              <a:rPr lang="en-US" sz="2200" dirty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Annotation </a:t>
            </a:r>
            <a:r>
              <a:rPr lang="en-US" sz="22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tools</a:t>
            </a:r>
          </a:p>
          <a:p>
            <a:pPr marL="39066">
              <a:lnSpc>
                <a:spcPct val="93000"/>
              </a:lnSpc>
            </a:pPr>
            <a:r>
              <a:rPr lang="en-US" sz="22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Mind mapping tools</a:t>
            </a:r>
          </a:p>
          <a:p>
            <a:pPr marL="39066">
              <a:lnSpc>
                <a:spcPct val="93000"/>
              </a:lnSpc>
            </a:pPr>
            <a:r>
              <a:rPr lang="en-US" sz="2200" dirty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t>Communication mechanisms</a:t>
            </a:r>
          </a:p>
        </p:txBody>
      </p:sp>
      <p:pic>
        <p:nvPicPr>
          <p:cNvPr id="9" name="Picture 8" descr="ipa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9" y="1000878"/>
            <a:ext cx="3444494" cy="2572739"/>
          </a:xfrm>
          <a:prstGeom prst="rect">
            <a:avLst/>
          </a:prstGeom>
        </p:spPr>
      </p:pic>
      <p:pic>
        <p:nvPicPr>
          <p:cNvPr id="10" name="Picture 9" descr="ipa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309" y="2188010"/>
            <a:ext cx="3300894" cy="2465482"/>
          </a:xfrm>
          <a:prstGeom prst="rect">
            <a:avLst/>
          </a:prstGeom>
        </p:spPr>
      </p:pic>
      <p:pic>
        <p:nvPicPr>
          <p:cNvPr id="11" name="Picture 10" descr="ipad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024822" y="3355661"/>
            <a:ext cx="2988771" cy="3326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intelligence</a:t>
            </a:r>
            <a:endParaRPr lang="en-US" dirty="0"/>
          </a:p>
        </p:txBody>
      </p:sp>
      <p:pic>
        <p:nvPicPr>
          <p:cNvPr id="5" name="Picture 4" descr="isp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970"/>
            <a:ext cx="9144000" cy="542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1" y="152921"/>
            <a:ext cx="8318004" cy="1115094"/>
          </a:xfrm>
        </p:spPr>
        <p:txBody>
          <a:bodyPr rtlCol="0">
            <a:normAutofit/>
          </a:bodyPr>
          <a:lstStyle/>
          <a:p>
            <a:pPr defTabSz="457177">
              <a:defRPr/>
            </a:pPr>
            <a:r>
              <a:rPr lang="en-US" dirty="0" smtClean="0">
                <a:ea typeface="+mj-ea"/>
                <a:cs typeface="+mj-cs"/>
              </a:rPr>
              <a:t>Situated learning and role play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3482" y="4549680"/>
            <a:ext cx="3459741" cy="23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Archeological </a:t>
            </a:r>
            <a:r>
              <a:rPr lang="en-US" sz="2400" dirty="0">
                <a:solidFill>
                  <a:srgbClr val="000090"/>
                </a:solidFill>
              </a:rPr>
              <a:t>digs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Medical wards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Art exhibitions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Cyber-law</a:t>
            </a:r>
          </a:p>
          <a:p>
            <a:r>
              <a:rPr lang="en-US" sz="2400" dirty="0">
                <a:solidFill>
                  <a:srgbClr val="000090"/>
                </a:solidFill>
              </a:rPr>
              <a:t>Virtual language exchange</a:t>
            </a:r>
          </a:p>
          <a:p>
            <a:r>
              <a:rPr lang="en-US" sz="2400" dirty="0">
                <a:solidFill>
                  <a:srgbClr val="000090"/>
                </a:solidFill>
              </a:rPr>
              <a:t>Beyond formal schooling</a:t>
            </a:r>
          </a:p>
        </p:txBody>
      </p:sp>
      <p:pic>
        <p:nvPicPr>
          <p:cNvPr id="10" name="Picture 2" descr="role_based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61148">
            <a:off x="6716341" y="1187645"/>
            <a:ext cx="1546443" cy="237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if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2" y="1087954"/>
            <a:ext cx="5150460" cy="3128904"/>
          </a:xfrm>
          <a:prstGeom prst="rect">
            <a:avLst/>
          </a:prstGeom>
        </p:spPr>
      </p:pic>
      <p:pic>
        <p:nvPicPr>
          <p:cNvPr id="11" name="Picture 10" descr="swif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15" y="3780415"/>
            <a:ext cx="5219585" cy="3077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Ecologies of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695700" cy="4525963"/>
          </a:xfrm>
        </p:spPr>
        <p:txBody>
          <a:bodyPr/>
          <a:lstStyle/>
          <a:p>
            <a:r>
              <a:rPr lang="en-US" dirty="0" smtClean="0"/>
              <a:t>Co-evolution of tools and users</a:t>
            </a:r>
          </a:p>
          <a:p>
            <a:r>
              <a:rPr lang="en-US" dirty="0" smtClean="0"/>
              <a:t>Niches </a:t>
            </a:r>
            <a:r>
              <a:rPr lang="en-US" dirty="0" err="1" smtClean="0"/>
              <a:t>colonisation</a:t>
            </a:r>
            <a:r>
              <a:rPr lang="en-US" dirty="0" smtClean="0"/>
              <a:t> of new habitats</a:t>
            </a:r>
          </a:p>
          <a:p>
            <a:r>
              <a:rPr lang="en-US" dirty="0" smtClean="0"/>
              <a:t>Survival of the fittest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699635"/>
            <a:ext cx="49911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Rhizomatic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563341" cy="4525963"/>
          </a:xfrm>
        </p:spPr>
        <p:txBody>
          <a:bodyPr>
            <a:normAutofit/>
          </a:bodyPr>
          <a:lstStyle/>
          <a:p>
            <a:pPr indent="-65088">
              <a:buNone/>
            </a:pPr>
            <a:r>
              <a:rPr lang="en-US" dirty="0" smtClean="0"/>
              <a:t>A rhizome is a stem of a plant that sends out roots as it spreads. Describes the way that ideas are multiple, interconnected and self-replicating. A rhizome has no beginning or end like a learning process</a:t>
            </a:r>
          </a:p>
        </p:txBody>
      </p:sp>
      <p:pic>
        <p:nvPicPr>
          <p:cNvPr id="3" name="Picture 2" descr="rhiz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41" y="2465947"/>
            <a:ext cx="4123459" cy="2645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33" y="6264709"/>
            <a:ext cx="8969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http://davecormier.com/edblog/2011/11/05/rhizomatic-learning-why-learn/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85" y="1600200"/>
            <a:ext cx="4274839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Disaggregation: resources, support, learning pathways and accreditation</a:t>
            </a:r>
          </a:p>
          <a:p>
            <a:r>
              <a:rPr lang="en-US" dirty="0" smtClean="0"/>
              <a:t>What is the role of traditional institutions?</a:t>
            </a:r>
          </a:p>
          <a:p>
            <a:r>
              <a:rPr lang="en-US" dirty="0" smtClean="0"/>
              <a:t>How can we harness the power of new media?</a:t>
            </a:r>
          </a:p>
          <a:p>
            <a:endParaRPr lang="en-US" dirty="0"/>
          </a:p>
        </p:txBody>
      </p:sp>
      <p:pic>
        <p:nvPicPr>
          <p:cNvPr id="3" name="Picture 2" descr="implic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824" y="1972256"/>
            <a:ext cx="4510998" cy="3762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9843" y="6371435"/>
            <a:ext cx="6250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http://www.flickr.com/photos/ssoosay/6738302627/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75" y="5110348"/>
            <a:ext cx="90129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rId2"/>
              </a:rPr>
              <a:t>http://www.slideshare.net/GrainneConole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http://www2.le.ac.uk/departments/beyond-distance-research-alliance</a:t>
            </a:r>
          </a:p>
          <a:p>
            <a:pPr algn="ctr"/>
            <a:r>
              <a:rPr lang="en-US" sz="2600" dirty="0" smtClean="0">
                <a:solidFill>
                  <a:srgbClr val="0000FF"/>
                </a:solidFill>
                <a:hlinkClick r:id="rId3"/>
              </a:rPr>
              <a:t>grainne.conole@le.ac.uk</a:t>
            </a:r>
            <a:endParaRPr lang="en-US" sz="2600" dirty="0" smtClean="0">
              <a:solidFill>
                <a:srgbClr val="0000FF"/>
              </a:solidFill>
            </a:endParaRPr>
          </a:p>
          <a:p>
            <a:pPr algn="ctr"/>
            <a:r>
              <a:rPr lang="en-US" sz="2600" dirty="0" smtClean="0">
                <a:solidFill>
                  <a:srgbClr val="0000FF"/>
                </a:solidFill>
              </a:rPr>
              <a:t>http://e4innovation.com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 descr="MS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2" y="1466859"/>
            <a:ext cx="4214148" cy="2654913"/>
          </a:xfrm>
          <a:prstGeom prst="rect">
            <a:avLst/>
          </a:prstGeom>
        </p:spPr>
      </p:pic>
      <p:pic>
        <p:nvPicPr>
          <p:cNvPr id="7" name="Picture 6" descr="LD_bo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603" y="106548"/>
            <a:ext cx="3289300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1538" y="1412776"/>
            <a:ext cx="8064896" cy="4857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rebuchet MS" pitchFamily="34" charset="0"/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b="1" dirty="0" smtClean="0">
                <a:solidFill>
                  <a:schemeClr val="accent1"/>
                </a:solidFill>
              </a:rPr>
              <a:t>OULDI </a:t>
            </a:r>
            <a:r>
              <a:rPr lang="en-GB" dirty="0">
                <a:solidFill>
                  <a:schemeClr val="accent1"/>
                </a:solidFill>
              </a:rPr>
              <a:t>website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://www.open.ac.uk/blogs/OULDI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Carpe </a:t>
            </a:r>
            <a:r>
              <a:rPr lang="en-GB" b="1" dirty="0">
                <a:solidFill>
                  <a:schemeClr val="accent1"/>
                </a:solidFill>
              </a:rPr>
              <a:t>Diem </a:t>
            </a:r>
            <a:r>
              <a:rPr lang="en-GB" dirty="0">
                <a:solidFill>
                  <a:schemeClr val="accent1"/>
                </a:solidFill>
              </a:rPr>
              <a:t>website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://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www.le.ac.uk/carpediem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7Cs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OER page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://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www2.le.ac.uk/projects/oer/oers/beyond-distance-research-alliance/7cs-workshop-resources </a:t>
            </a:r>
          </a:p>
          <a:p>
            <a:r>
              <a:rPr lang="en-GB" b="1" dirty="0" err="1" smtClean="0">
                <a:solidFill>
                  <a:schemeClr val="accent1"/>
                </a:solidFill>
              </a:rPr>
              <a:t>Cloudworks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://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cloudworks.ac.uk/cloudscape/view/2406</a:t>
            </a:r>
          </a:p>
          <a:p>
            <a:pPr lvl="0"/>
            <a:r>
              <a:rPr lang="en-US" b="1" dirty="0" err="1">
                <a:solidFill>
                  <a:schemeClr val="accent1"/>
                </a:solidFill>
              </a:rPr>
              <a:t>Slideshare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    </a:t>
            </a:r>
            <a:r>
              <a:rPr lang="en-GB" dirty="0" smtClean="0">
                <a:solidFill>
                  <a:schemeClr val="accent4"/>
                </a:solidFill>
              </a:rPr>
              <a:t>http</a:t>
            </a:r>
            <a:r>
              <a:rPr lang="en-GB" dirty="0">
                <a:solidFill>
                  <a:schemeClr val="accent4"/>
                </a:solidFill>
              </a:rPr>
              <a:t>://</a:t>
            </a:r>
            <a:r>
              <a:rPr lang="en-GB" dirty="0" smtClean="0">
                <a:solidFill>
                  <a:schemeClr val="accent4"/>
                </a:solidFill>
              </a:rPr>
              <a:t>tinyurl.com/7cs-bdra-11april</a:t>
            </a:r>
            <a:endParaRPr lang="en-GB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4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1760" y="404664"/>
            <a:ext cx="5616624" cy="7651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4" charset="0"/>
              </a:rPr>
              <a:t>Useful sites and resources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02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1840"/>
            <a:ext cx="8229600" cy="765175"/>
          </a:xfrm>
        </p:spPr>
        <p:txBody>
          <a:bodyPr/>
          <a:lstStyle/>
          <a:p>
            <a:pPr eaLnBrk="1" hangingPunct="1"/>
            <a:r>
              <a:rPr lang="en-US" dirty="0" smtClean="0"/>
              <a:t>Technological trends</a:t>
            </a:r>
            <a:endParaRPr lang="en-US" dirty="0"/>
          </a:p>
        </p:txBody>
      </p:sp>
      <p:sp>
        <p:nvSpPr>
          <p:cNvPr id="300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609601" y="1336716"/>
            <a:ext cx="6163813" cy="5726112"/>
          </a:xfrm>
        </p:spPr>
        <p:txBody>
          <a:bodyPr>
            <a:normAutofit/>
          </a:bodyPr>
          <a:lstStyle/>
          <a:p>
            <a:pPr marL="889000" eaLnBrk="1" hangingPunct="1"/>
            <a:r>
              <a:rPr lang="en-US" sz="3000" dirty="0" smtClean="0">
                <a:solidFill>
                  <a:srgbClr val="000000"/>
                </a:solidFill>
              </a:rPr>
              <a:t>Mobiles and e-books</a:t>
            </a:r>
          </a:p>
          <a:p>
            <a:pPr marL="889000"/>
            <a:r>
              <a:rPr lang="en-US" sz="3000" dirty="0" smtClean="0">
                <a:solidFill>
                  <a:srgbClr val="000000"/>
                </a:solidFill>
              </a:rPr>
              <a:t>Games-based learning</a:t>
            </a:r>
          </a:p>
          <a:p>
            <a:pPr marL="889000"/>
            <a:r>
              <a:rPr lang="en-US" sz="3000" dirty="0" smtClean="0">
                <a:solidFill>
                  <a:srgbClr val="000000"/>
                </a:solidFill>
              </a:rPr>
              <a:t>Learning analytics</a:t>
            </a:r>
          </a:p>
          <a:p>
            <a:pPr marL="889000"/>
            <a:r>
              <a:rPr lang="en-US" sz="3000" dirty="0" smtClean="0">
                <a:solidFill>
                  <a:srgbClr val="000000"/>
                </a:solidFill>
              </a:rPr>
              <a:t>Gesture-based learning</a:t>
            </a:r>
          </a:p>
          <a:p>
            <a:pPr marL="889000"/>
            <a:r>
              <a:rPr lang="en-US" sz="3000" dirty="0" smtClean="0">
                <a:solidFill>
                  <a:srgbClr val="000000"/>
                </a:solidFill>
              </a:rPr>
              <a:t>The Internet of things</a:t>
            </a:r>
          </a:p>
          <a:p>
            <a:pPr marL="889000" eaLnBrk="1" hangingPunct="1"/>
            <a:r>
              <a:rPr lang="en-US" sz="3000" dirty="0" smtClean="0">
                <a:solidFill>
                  <a:srgbClr val="000000"/>
                </a:solidFill>
              </a:rPr>
              <a:t>Personalised </a:t>
            </a:r>
            <a:r>
              <a:rPr lang="en-US" sz="3000" dirty="0">
                <a:solidFill>
                  <a:srgbClr val="000000"/>
                </a:solidFill>
              </a:rPr>
              <a:t>learning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Cloud computing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Ubiquitous learning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BYOD (Bring your own device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889000" eaLnBrk="1" hangingPunct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technolog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33" y="1398080"/>
            <a:ext cx="3792490" cy="50775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ottl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47" y="1177603"/>
            <a:ext cx="4419079" cy="24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113646"/>
            <a:ext cx="8229600" cy="1143000"/>
          </a:xfrm>
        </p:spPr>
        <p:txBody>
          <a:bodyPr/>
          <a:lstStyle/>
          <a:p>
            <a:r>
              <a:rPr lang="en-US" dirty="0" smtClean="0"/>
              <a:t>The Internet of things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976" y="4526156"/>
            <a:ext cx="4419526" cy="211658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People, resources, things</a:t>
            </a:r>
          </a:p>
          <a:p>
            <a:r>
              <a:rPr lang="en-US" sz="3000" dirty="0" smtClean="0"/>
              <a:t>Semantic connectivity</a:t>
            </a:r>
            <a:endParaRPr lang="en-US" sz="3000" dirty="0"/>
          </a:p>
        </p:txBody>
      </p:sp>
      <p:pic>
        <p:nvPicPr>
          <p:cNvPr id="22532" name="Picture 3" descr="internet-of-things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9065" y="2968005"/>
            <a:ext cx="4095378" cy="33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Google glasses project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457200" y="2195944"/>
            <a:ext cx="4876800" cy="4318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ea typeface="ＭＳ Ｐゴシック" pitchFamily="-65" charset="-128"/>
                <a:cs typeface="ＭＳ Ｐゴシック" pitchFamily="-65" charset="-128"/>
              </a:rPr>
              <a:t>Can ‘see’ the Internet on glasses</a:t>
            </a:r>
          </a:p>
          <a:p>
            <a:r>
              <a:rPr lang="en-US" sz="3000" dirty="0" smtClean="0">
                <a:ea typeface="ＭＳ Ｐゴシック" pitchFamily="-65" charset="-128"/>
                <a:cs typeface="ＭＳ Ｐゴシック" pitchFamily="-65" charset="-128"/>
              </a:rPr>
              <a:t>Context sensitive information</a:t>
            </a:r>
          </a:p>
          <a:p>
            <a:r>
              <a:rPr lang="en-US" sz="3000" dirty="0" smtClean="0">
                <a:ea typeface="ＭＳ Ｐゴシック" pitchFamily="-65" charset="-128"/>
                <a:cs typeface="ＭＳ Ｐゴシック" pitchFamily="-65" charset="-128"/>
              </a:rPr>
              <a:t>Context lenses planned</a:t>
            </a:r>
          </a:p>
        </p:txBody>
      </p:sp>
      <p:pic>
        <p:nvPicPr>
          <p:cNvPr id="24581" name="Picture 6" descr="glasses1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193" y="2286000"/>
            <a:ext cx="3777407" cy="24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Technologies for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5722" y="1600200"/>
            <a:ext cx="3441855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Audio-graphics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E-Books</a:t>
            </a:r>
          </a:p>
          <a:p>
            <a:r>
              <a:rPr lang="en-US" dirty="0" smtClean="0"/>
              <a:t>E-Portfolios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Instant Messaging</a:t>
            </a:r>
          </a:p>
          <a:p>
            <a:r>
              <a:rPr lang="en-US" dirty="0" err="1" smtClean="0"/>
              <a:t>Mashups</a:t>
            </a:r>
            <a:endParaRPr lang="en-US" dirty="0" smtClean="0"/>
          </a:p>
          <a:p>
            <a:r>
              <a:rPr lang="en-US" dirty="0" smtClean="0"/>
              <a:t>Mobile learning</a:t>
            </a:r>
          </a:p>
          <a:p>
            <a:r>
              <a:rPr lang="en-US" dirty="0" smtClean="0"/>
              <a:t>Photo sharing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0004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Podcasts</a:t>
            </a:r>
          </a:p>
          <a:p>
            <a:r>
              <a:rPr lang="en-US" dirty="0" smtClean="0"/>
              <a:t>RSS feeds</a:t>
            </a:r>
          </a:p>
          <a:p>
            <a:r>
              <a:rPr lang="en-US" dirty="0" smtClean="0"/>
              <a:t>Second life</a:t>
            </a:r>
          </a:p>
          <a:p>
            <a:r>
              <a:rPr lang="en-US" dirty="0" smtClean="0"/>
              <a:t>Social bookmarking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Video </a:t>
            </a:r>
            <a:r>
              <a:rPr lang="en-US" dirty="0" err="1" smtClean="0"/>
              <a:t>Mesaging</a:t>
            </a:r>
            <a:endParaRPr lang="en-US" dirty="0" smtClean="0"/>
          </a:p>
          <a:p>
            <a:r>
              <a:rPr lang="en-US" dirty="0" smtClean="0"/>
              <a:t>Wikis</a:t>
            </a:r>
          </a:p>
          <a:p>
            <a:r>
              <a:rPr lang="en-US" dirty="0" smtClean="0"/>
              <a:t>Video clips and YouTube</a:t>
            </a:r>
          </a:p>
          <a:p>
            <a:r>
              <a:rPr lang="en-US" dirty="0" smtClean="0"/>
              <a:t>Video chat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7820" y="6126163"/>
            <a:ext cx="41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Rennie</a:t>
            </a:r>
            <a:r>
              <a:rPr lang="en-US" sz="2800" dirty="0" smtClean="0">
                <a:solidFill>
                  <a:srgbClr val="0000FF"/>
                </a:solidFill>
              </a:rPr>
              <a:t> and Morrison, 2012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 descr="rennie_morris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22" y="274638"/>
            <a:ext cx="2332903" cy="348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book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6" y="538097"/>
            <a:ext cx="8438959" cy="574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11071</TotalTime>
  <Words>1901</Words>
  <Application>Microsoft Macintosh PowerPoint</Application>
  <PresentationFormat>On-screen Show (4:3)</PresentationFormat>
  <Paragraphs>411</Paragraphs>
  <Slides>49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New ecologies and trajectories of learning</vt:lpstr>
      <vt:lpstr>Outline</vt:lpstr>
      <vt:lpstr>Slide 3</vt:lpstr>
      <vt:lpstr>Gutenberg to Zuckerberg</vt:lpstr>
      <vt:lpstr>Technological trends</vt:lpstr>
      <vt:lpstr>The Internet of things</vt:lpstr>
      <vt:lpstr>Google glasses project</vt:lpstr>
      <vt:lpstr>Technologies for learning</vt:lpstr>
      <vt:lpstr>Slide 9</vt:lpstr>
      <vt:lpstr>Teacher practices: paradoxes </vt:lpstr>
      <vt:lpstr>Promise and reality</vt:lpstr>
      <vt:lpstr>Learning Design</vt:lpstr>
      <vt:lpstr>Slide 13</vt:lpstr>
      <vt:lpstr>Socio-cultural perspectives</vt:lpstr>
      <vt:lpstr>Design-Based Research</vt:lpstr>
      <vt:lpstr>Slide 16</vt:lpstr>
      <vt:lpstr>DBR and Learning Design</vt:lpstr>
      <vt:lpstr>Problem and solution</vt:lpstr>
      <vt:lpstr>Problem and solution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Resources</vt:lpstr>
      <vt:lpstr>The OPAL metromap</vt:lpstr>
      <vt:lpstr>Outputs</vt:lpstr>
      <vt:lpstr>Country reports: key themes</vt:lpstr>
      <vt:lpstr>UK Country Report</vt:lpstr>
      <vt:lpstr>Slide 32</vt:lpstr>
      <vt:lpstr>Learning pathways</vt:lpstr>
      <vt:lpstr>Support</vt:lpstr>
      <vt:lpstr>Accreditation</vt:lpstr>
      <vt:lpstr>Mapping e-Pedagogies to technologies</vt:lpstr>
      <vt:lpstr>A pedagogy framework</vt:lpstr>
      <vt:lpstr>Slide 38</vt:lpstr>
      <vt:lpstr>Slide 39</vt:lpstr>
      <vt:lpstr>Pedagogies of e-learning</vt:lpstr>
      <vt:lpstr>E-Assessment, drill and practice</vt:lpstr>
      <vt:lpstr>Slide 42</vt:lpstr>
      <vt:lpstr>Collective intelligence</vt:lpstr>
      <vt:lpstr>Situated learning and role play</vt:lpstr>
      <vt:lpstr>Ecologies of learning</vt:lpstr>
      <vt:lpstr>Rhizomatic learning</vt:lpstr>
      <vt:lpstr>Conclusion</vt:lpstr>
      <vt:lpstr>Slide 48</vt:lpstr>
      <vt:lpstr>Slide 49</vt:lpstr>
    </vt:vector>
  </TitlesOfParts>
  <Company>UoL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literacies for a modern learning context</dc:title>
  <dc:creator>Grainne Conole</dc:creator>
  <cp:lastModifiedBy>Grainne Conole</cp:lastModifiedBy>
  <cp:revision>168</cp:revision>
  <dcterms:created xsi:type="dcterms:W3CDTF">2012-09-30T10:07:06Z</dcterms:created>
  <dcterms:modified xsi:type="dcterms:W3CDTF">2012-10-01T05:55:45Z</dcterms:modified>
</cp:coreProperties>
</file>